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9"/>
  </p:handoutMasterIdLst>
  <p:sldIdLst>
    <p:sldId id="256" r:id="rId2"/>
    <p:sldId id="257" r:id="rId3"/>
    <p:sldId id="263" r:id="rId4"/>
    <p:sldId id="258" r:id="rId5"/>
    <p:sldId id="259" r:id="rId6"/>
    <p:sldId id="260" r:id="rId7"/>
    <p:sldId id="262" r:id="rId8"/>
    <p:sldId id="266" r:id="rId9"/>
    <p:sldId id="267" r:id="rId10"/>
    <p:sldId id="268" r:id="rId11"/>
    <p:sldId id="269" r:id="rId12"/>
    <p:sldId id="277" r:id="rId13"/>
    <p:sldId id="276" r:id="rId14"/>
    <p:sldId id="278" r:id="rId15"/>
    <p:sldId id="280" r:id="rId16"/>
    <p:sldId id="281" r:id="rId17"/>
    <p:sldId id="282" r:id="rId18"/>
  </p:sldIdLst>
  <p:sldSz cx="12192000" cy="6858000"/>
  <p:notesSz cx="6797675"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9" d="100"/>
          <a:sy n="119" d="100"/>
        </p:scale>
        <p:origin x="2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FB482B4A-8A95-4F3D-9DA5-CD06A48553E8}" type="datetimeFigureOut">
              <a:rPr lang="sk-SK" smtClean="0"/>
              <a:t>21. 4. 2022</a:t>
            </a:fld>
            <a:endParaRPr lang="sk-SK"/>
          </a:p>
        </p:txBody>
      </p:sp>
      <p:sp>
        <p:nvSpPr>
          <p:cNvPr id="4" name="Zástupný symbol päty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184FF4E2-A435-44B2-9F44-51CADA5F01CF}" type="slidenum">
              <a:rPr lang="sk-SK" smtClean="0"/>
              <a:t>‹#›</a:t>
            </a:fld>
            <a:endParaRPr lang="sk-SK"/>
          </a:p>
        </p:txBody>
      </p:sp>
    </p:spTree>
    <p:extLst>
      <p:ext uri="{BB962C8B-B14F-4D97-AF65-F5344CB8AC3E}">
        <p14:creationId xmlns:p14="http://schemas.microsoft.com/office/powerpoint/2010/main" val="15057567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A)">
    <p:spTree>
      <p:nvGrpSpPr>
        <p:cNvPr id="1" name=""/>
        <p:cNvGrpSpPr/>
        <p:nvPr/>
      </p:nvGrpSpPr>
      <p:grpSpPr>
        <a:xfrm>
          <a:off x="0" y="0"/>
          <a:ext cx="0" cy="0"/>
          <a:chOff x="0" y="0"/>
          <a:chExt cx="0" cy="0"/>
        </a:xfrm>
      </p:grpSpPr>
      <p:pic>
        <p:nvPicPr>
          <p:cNvPr id="7" name="Obrázo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ctrTitle" hasCustomPrompt="1"/>
          </p:nvPr>
        </p:nvSpPr>
        <p:spPr>
          <a:xfrm>
            <a:off x="5903979" y="4005065"/>
            <a:ext cx="5472608" cy="1082551"/>
          </a:xfrm>
        </p:spPr>
        <p:txBody>
          <a:bodyPr anchor="t">
            <a:normAutofit/>
          </a:bodyPr>
          <a:lstStyle>
            <a:lvl1pPr algn="l">
              <a:defRPr sz="3600">
                <a:solidFill>
                  <a:schemeClr val="accent1"/>
                </a:solidFill>
              </a:defRPr>
            </a:lvl1pPr>
          </a:lstStyle>
          <a:p>
            <a:r>
              <a:rPr lang="sk-SK" dirty="0"/>
              <a:t>Nadpis prezentácie</a:t>
            </a:r>
          </a:p>
        </p:txBody>
      </p:sp>
      <p:sp>
        <p:nvSpPr>
          <p:cNvPr id="3" name="Podnadpis 2"/>
          <p:cNvSpPr>
            <a:spLocks noGrp="1"/>
          </p:cNvSpPr>
          <p:nvPr>
            <p:ph type="subTitle" idx="1" hasCustomPrompt="1"/>
          </p:nvPr>
        </p:nvSpPr>
        <p:spPr>
          <a:xfrm>
            <a:off x="5903979" y="5157192"/>
            <a:ext cx="5568619" cy="1008112"/>
          </a:xfrm>
        </p:spPr>
        <p:txBody>
          <a:bodyPr>
            <a:normAutofit/>
          </a:bodyPr>
          <a:lstStyle>
            <a:lvl1pPr marL="0" indent="0" algn="l">
              <a:buNone/>
              <a:defRPr sz="3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dirty="0"/>
              <a:t>Kliknite sem a zadajte podnadpis</a:t>
            </a:r>
          </a:p>
        </p:txBody>
      </p:sp>
      <p:sp>
        <p:nvSpPr>
          <p:cNvPr id="8" name="Zástupný symbol dátumu 3"/>
          <p:cNvSpPr>
            <a:spLocks noGrp="1"/>
          </p:cNvSpPr>
          <p:nvPr>
            <p:ph type="dt" sz="half" idx="10"/>
          </p:nvPr>
        </p:nvSpPr>
        <p:spPr>
          <a:xfrm>
            <a:off x="623392" y="6165305"/>
            <a:ext cx="4512501" cy="365125"/>
          </a:xfrm>
        </p:spPr>
        <p:txBody>
          <a:bodyPr/>
          <a:lstStyle>
            <a:lvl1pPr>
              <a:defRPr sz="1400">
                <a:solidFill>
                  <a:schemeClr val="bg1">
                    <a:lumMod val="50000"/>
                  </a:schemeClr>
                </a:solidFill>
              </a:defRPr>
            </a:lvl1pPr>
          </a:lstStyle>
          <a:p>
            <a:fld id="{2C832F5F-7675-444A-9577-93A110239B23}" type="datetimeFigureOut">
              <a:rPr lang="sk-SK" smtClean="0"/>
              <a:t>21. 4. 2022</a:t>
            </a:fld>
            <a:endParaRPr lang="sk-SK"/>
          </a:p>
        </p:txBody>
      </p:sp>
    </p:spTree>
    <p:extLst>
      <p:ext uri="{BB962C8B-B14F-4D97-AF65-F5344CB8AC3E}">
        <p14:creationId xmlns:p14="http://schemas.microsoft.com/office/powerpoint/2010/main" val="1435386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uľky">
    <p:spTree>
      <p:nvGrpSpPr>
        <p:cNvPr id="1" name=""/>
        <p:cNvGrpSpPr/>
        <p:nvPr/>
      </p:nvGrpSpPr>
      <p:grpSpPr>
        <a:xfrm>
          <a:off x="0" y="0"/>
          <a:ext cx="0" cy="0"/>
          <a:chOff x="0" y="0"/>
          <a:chExt cx="0" cy="0"/>
        </a:xfrm>
      </p:grpSpPr>
      <p:pic>
        <p:nvPicPr>
          <p:cNvPr id="2" name="Obrázo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Nadpis 1"/>
          <p:cNvSpPr txBox="1">
            <a:spLocks/>
          </p:cNvSpPr>
          <p:nvPr/>
        </p:nvSpPr>
        <p:spPr>
          <a:xfrm>
            <a:off x="1583499" y="418654"/>
            <a:ext cx="9985109" cy="922114"/>
          </a:xfrm>
          <a:prstGeom prst="rect">
            <a:avLst/>
          </a:prstGeom>
        </p:spPr>
        <p:txBody>
          <a:bodyPr vert="horz" lIns="91440" tIns="45720" rIns="91440" bIns="45720" rtlCol="0" anchor="t">
            <a:normAutofit/>
          </a:bodyPr>
          <a:lstStyle>
            <a:lvl1pPr algn="l" defTabSz="914400" rtl="0" eaLnBrk="1" latinLnBrk="0" hangingPunct="1">
              <a:spcBef>
                <a:spcPct val="0"/>
              </a:spcBef>
              <a:buNone/>
              <a:defRPr sz="4400" kern="1200">
                <a:solidFill>
                  <a:schemeClr val="accent6">
                    <a:lumMod val="75000"/>
                  </a:schemeClr>
                </a:solidFill>
                <a:latin typeface="+mj-lt"/>
                <a:ea typeface="+mj-ea"/>
                <a:cs typeface="+mj-cs"/>
              </a:defRPr>
            </a:lvl1pPr>
          </a:lstStyle>
          <a:p>
            <a:r>
              <a:rPr lang="sk-SK" sz="4400" dirty="0">
                <a:solidFill>
                  <a:schemeClr val="accent1"/>
                </a:solidFill>
              </a:rPr>
              <a:t>Kliknite sem a zadajte nadpis</a:t>
            </a:r>
          </a:p>
        </p:txBody>
      </p:sp>
      <p:sp>
        <p:nvSpPr>
          <p:cNvPr id="11" name="Zástupný symbol tabuľky 10"/>
          <p:cNvSpPr>
            <a:spLocks noGrp="1"/>
          </p:cNvSpPr>
          <p:nvPr>
            <p:ph type="tbl" sz="quarter" idx="12" hasCustomPrompt="1"/>
          </p:nvPr>
        </p:nvSpPr>
        <p:spPr>
          <a:xfrm>
            <a:off x="1775885" y="1268414"/>
            <a:ext cx="9791700" cy="4681537"/>
          </a:xfrm>
        </p:spPr>
        <p:txBody>
          <a:bodyPr/>
          <a:lstStyle>
            <a:lvl1pPr>
              <a:defRPr baseline="0"/>
            </a:lvl1pPr>
          </a:lstStyle>
          <a:p>
            <a:r>
              <a:rPr lang="sk-SK" dirty="0"/>
              <a:t>Kliknite na symbol tabuľky</a:t>
            </a:r>
          </a:p>
        </p:txBody>
      </p:sp>
    </p:spTree>
    <p:extLst>
      <p:ext uri="{BB962C8B-B14F-4D97-AF65-F5344CB8AC3E}">
        <p14:creationId xmlns:p14="http://schemas.microsoft.com/office/powerpoint/2010/main" val="2396186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Graf">
    <p:spTree>
      <p:nvGrpSpPr>
        <p:cNvPr id="1" name=""/>
        <p:cNvGrpSpPr/>
        <p:nvPr/>
      </p:nvGrpSpPr>
      <p:grpSpPr>
        <a:xfrm>
          <a:off x="0" y="0"/>
          <a:ext cx="0" cy="0"/>
          <a:chOff x="0" y="0"/>
          <a:chExt cx="0" cy="0"/>
        </a:xfrm>
      </p:grpSpPr>
      <p:pic>
        <p:nvPicPr>
          <p:cNvPr id="2" name="Obrázo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Nadpis 1"/>
          <p:cNvSpPr txBox="1">
            <a:spLocks/>
          </p:cNvSpPr>
          <p:nvPr/>
        </p:nvSpPr>
        <p:spPr>
          <a:xfrm>
            <a:off x="1583499" y="418654"/>
            <a:ext cx="9985109" cy="922114"/>
          </a:xfrm>
          <a:prstGeom prst="rect">
            <a:avLst/>
          </a:prstGeom>
        </p:spPr>
        <p:txBody>
          <a:bodyPr vert="horz" lIns="91440" tIns="45720" rIns="91440" bIns="45720" rtlCol="0" anchor="t">
            <a:normAutofit/>
          </a:bodyPr>
          <a:lstStyle>
            <a:lvl1pPr algn="l" defTabSz="914400" rtl="0" eaLnBrk="1" latinLnBrk="0" hangingPunct="1">
              <a:spcBef>
                <a:spcPct val="0"/>
              </a:spcBef>
              <a:buNone/>
              <a:defRPr sz="4400" kern="1200">
                <a:solidFill>
                  <a:schemeClr val="accent6">
                    <a:lumMod val="75000"/>
                  </a:schemeClr>
                </a:solidFill>
                <a:latin typeface="+mj-lt"/>
                <a:ea typeface="+mj-ea"/>
                <a:cs typeface="+mj-cs"/>
              </a:defRPr>
            </a:lvl1pPr>
          </a:lstStyle>
          <a:p>
            <a:r>
              <a:rPr lang="sk-SK" sz="4400" dirty="0">
                <a:solidFill>
                  <a:schemeClr val="accent1"/>
                </a:solidFill>
              </a:rPr>
              <a:t>Kliknite sem a zadajte nadpis</a:t>
            </a:r>
          </a:p>
        </p:txBody>
      </p:sp>
      <p:sp>
        <p:nvSpPr>
          <p:cNvPr id="7" name="Zástupný symbol grafu 6"/>
          <p:cNvSpPr>
            <a:spLocks noGrp="1"/>
          </p:cNvSpPr>
          <p:nvPr>
            <p:ph type="chart" sz="quarter" idx="12" hasCustomPrompt="1"/>
          </p:nvPr>
        </p:nvSpPr>
        <p:spPr>
          <a:xfrm>
            <a:off x="1775520" y="1268760"/>
            <a:ext cx="9793088" cy="4752528"/>
          </a:xfrm>
        </p:spPr>
        <p:txBody>
          <a:bodyPr/>
          <a:lstStyle>
            <a:lvl1pPr>
              <a:defRPr/>
            </a:lvl1pPr>
          </a:lstStyle>
          <a:p>
            <a:r>
              <a:rPr lang="sk-SK" dirty="0"/>
              <a:t>Kliknite na symbol grafu</a:t>
            </a:r>
          </a:p>
        </p:txBody>
      </p:sp>
    </p:spTree>
    <p:extLst>
      <p:ext uri="{BB962C8B-B14F-4D97-AF65-F5344CB8AC3E}">
        <p14:creationId xmlns:p14="http://schemas.microsoft.com/office/powerpoint/2010/main" val="2317390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Úvodná snímka (B)">
    <p:spTree>
      <p:nvGrpSpPr>
        <p:cNvPr id="1" name=""/>
        <p:cNvGrpSpPr/>
        <p:nvPr/>
      </p:nvGrpSpPr>
      <p:grpSpPr>
        <a:xfrm>
          <a:off x="0" y="0"/>
          <a:ext cx="0" cy="0"/>
          <a:chOff x="0" y="0"/>
          <a:chExt cx="0" cy="0"/>
        </a:xfrm>
      </p:grpSpPr>
      <p:pic>
        <p:nvPicPr>
          <p:cNvPr id="5" name="Obrázo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ctrTitle" hasCustomPrompt="1"/>
          </p:nvPr>
        </p:nvSpPr>
        <p:spPr>
          <a:xfrm>
            <a:off x="623392" y="5157192"/>
            <a:ext cx="9409045" cy="576064"/>
          </a:xfrm>
        </p:spPr>
        <p:txBody>
          <a:bodyPr anchor="t">
            <a:normAutofit/>
          </a:bodyPr>
          <a:lstStyle>
            <a:lvl1pPr algn="l">
              <a:defRPr sz="3600">
                <a:solidFill>
                  <a:schemeClr val="accent1"/>
                </a:solidFill>
              </a:defRPr>
            </a:lvl1pPr>
          </a:lstStyle>
          <a:p>
            <a:r>
              <a:rPr lang="sk-SK" dirty="0"/>
              <a:t>Kliknite sem a zadajte nadpis</a:t>
            </a:r>
          </a:p>
        </p:txBody>
      </p:sp>
      <p:sp>
        <p:nvSpPr>
          <p:cNvPr id="3" name="Podnadpis 2"/>
          <p:cNvSpPr>
            <a:spLocks noGrp="1"/>
          </p:cNvSpPr>
          <p:nvPr>
            <p:ph type="subTitle" idx="1" hasCustomPrompt="1"/>
          </p:nvPr>
        </p:nvSpPr>
        <p:spPr>
          <a:xfrm>
            <a:off x="623392" y="5733256"/>
            <a:ext cx="5472608" cy="792088"/>
          </a:xfrm>
        </p:spPr>
        <p:txBody>
          <a:bodyPr>
            <a:normAutofit/>
          </a:bodyPr>
          <a:lstStyle>
            <a:lvl1pPr marL="266700" indent="-266700" algn="l">
              <a:lnSpc>
                <a:spcPts val="2600"/>
              </a:lnSpc>
              <a:spcBef>
                <a:spcPts val="0"/>
              </a:spcBef>
              <a:buFont typeface="Arial" pitchFamily="34" charset="0"/>
              <a:buChar char="•"/>
              <a:defRPr sz="3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dirty="0"/>
              <a:t>Kliknite sem a zadajte text</a:t>
            </a:r>
          </a:p>
        </p:txBody>
      </p:sp>
    </p:spTree>
    <p:extLst>
      <p:ext uri="{BB962C8B-B14F-4D97-AF65-F5344CB8AC3E}">
        <p14:creationId xmlns:p14="http://schemas.microsoft.com/office/powerpoint/2010/main" val="3014770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Úvodná snímka (C)">
    <p:spTree>
      <p:nvGrpSpPr>
        <p:cNvPr id="1" name=""/>
        <p:cNvGrpSpPr/>
        <p:nvPr/>
      </p:nvGrpSpPr>
      <p:grpSpPr>
        <a:xfrm>
          <a:off x="0" y="0"/>
          <a:ext cx="0" cy="0"/>
          <a:chOff x="0" y="0"/>
          <a:chExt cx="0" cy="0"/>
        </a:xfrm>
      </p:grpSpPr>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ctrTitle" hasCustomPrompt="1"/>
          </p:nvPr>
        </p:nvSpPr>
        <p:spPr>
          <a:xfrm>
            <a:off x="623392" y="5157192"/>
            <a:ext cx="9313035" cy="576064"/>
          </a:xfrm>
        </p:spPr>
        <p:txBody>
          <a:bodyPr anchor="t">
            <a:normAutofit/>
          </a:bodyPr>
          <a:lstStyle>
            <a:lvl1pPr algn="l">
              <a:defRPr sz="3600">
                <a:solidFill>
                  <a:schemeClr val="accent1"/>
                </a:solidFill>
              </a:defRPr>
            </a:lvl1pPr>
          </a:lstStyle>
          <a:p>
            <a:r>
              <a:rPr lang="sk-SK" dirty="0"/>
              <a:t>Kliknite sem a zadajte nadpis</a:t>
            </a:r>
          </a:p>
        </p:txBody>
      </p:sp>
      <p:sp>
        <p:nvSpPr>
          <p:cNvPr id="3" name="Podnadpis 2"/>
          <p:cNvSpPr>
            <a:spLocks noGrp="1"/>
          </p:cNvSpPr>
          <p:nvPr>
            <p:ph type="subTitle" idx="1" hasCustomPrompt="1"/>
          </p:nvPr>
        </p:nvSpPr>
        <p:spPr>
          <a:xfrm>
            <a:off x="623392" y="5733256"/>
            <a:ext cx="9313035" cy="432048"/>
          </a:xfrm>
        </p:spPr>
        <p:txBody>
          <a:bodyPr>
            <a:normAutofit/>
          </a:bodyPr>
          <a:lstStyle>
            <a:lvl1pPr marL="0" indent="0" algn="l">
              <a:lnSpc>
                <a:spcPts val="2600"/>
              </a:lnSpc>
              <a:spcBef>
                <a:spcPts val="0"/>
              </a:spcBef>
              <a:buFont typeface="Arial" pitchFamily="34" charset="0"/>
              <a:buNone/>
              <a:defRPr sz="3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dirty="0"/>
              <a:t>Kliknite sem a zadajte text</a:t>
            </a:r>
          </a:p>
        </p:txBody>
      </p:sp>
      <p:sp>
        <p:nvSpPr>
          <p:cNvPr id="6" name="Zástupný symbol dátumu 3"/>
          <p:cNvSpPr>
            <a:spLocks noGrp="1"/>
          </p:cNvSpPr>
          <p:nvPr>
            <p:ph type="dt" sz="half" idx="10"/>
          </p:nvPr>
        </p:nvSpPr>
        <p:spPr>
          <a:xfrm>
            <a:off x="623392" y="6165305"/>
            <a:ext cx="4512501" cy="365125"/>
          </a:xfrm>
        </p:spPr>
        <p:txBody>
          <a:bodyPr/>
          <a:lstStyle>
            <a:lvl1pPr>
              <a:defRPr sz="1400"/>
            </a:lvl1pPr>
          </a:lstStyle>
          <a:p>
            <a:fld id="{2C832F5F-7675-444A-9577-93A110239B23}" type="datetimeFigureOut">
              <a:rPr lang="sk-SK" smtClean="0"/>
              <a:t>21. 4. 2022</a:t>
            </a:fld>
            <a:endParaRPr lang="sk-SK"/>
          </a:p>
        </p:txBody>
      </p:sp>
    </p:spTree>
    <p:extLst>
      <p:ext uri="{BB962C8B-B14F-4D97-AF65-F5344CB8AC3E}">
        <p14:creationId xmlns:p14="http://schemas.microsoft.com/office/powerpoint/2010/main" val="605791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pic>
        <p:nvPicPr>
          <p:cNvPr id="7" name="Obrázo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title" hasCustomPrompt="1"/>
          </p:nvPr>
        </p:nvSpPr>
        <p:spPr>
          <a:xfrm>
            <a:off x="1583499" y="418654"/>
            <a:ext cx="9985109" cy="922114"/>
          </a:xfrm>
        </p:spPr>
        <p:txBody>
          <a:bodyPr anchor="t"/>
          <a:lstStyle>
            <a:lvl1pPr algn="l">
              <a:defRPr>
                <a:solidFill>
                  <a:schemeClr val="accent1"/>
                </a:solidFill>
              </a:defRPr>
            </a:lvl1pPr>
          </a:lstStyle>
          <a:p>
            <a:r>
              <a:rPr lang="sk-SK" dirty="0"/>
              <a:t>Kliknite sem a zadajte nadpis</a:t>
            </a:r>
          </a:p>
        </p:txBody>
      </p:sp>
      <p:sp>
        <p:nvSpPr>
          <p:cNvPr id="3" name="Zástupný symbol obsahu 2"/>
          <p:cNvSpPr>
            <a:spLocks noGrp="1"/>
          </p:cNvSpPr>
          <p:nvPr>
            <p:ph idx="1" hasCustomPrompt="1"/>
          </p:nvPr>
        </p:nvSpPr>
        <p:spPr>
          <a:xfrm>
            <a:off x="1583499" y="1340769"/>
            <a:ext cx="9985109" cy="4525963"/>
          </a:xfrm>
        </p:spPr>
        <p:txBody>
          <a:bodyPr/>
          <a:lstStyle>
            <a:lvl1pPr marL="0" indent="0" algn="l">
              <a:buNone/>
              <a:defRPr/>
            </a:lvl1pPr>
          </a:lstStyle>
          <a:p>
            <a:pPr lvl="0"/>
            <a:r>
              <a:rPr lang="sk-SK" dirty="0"/>
              <a:t>Kliknite sem a zadajte text</a:t>
            </a:r>
          </a:p>
        </p:txBody>
      </p:sp>
    </p:spTree>
    <p:extLst>
      <p:ext uri="{BB962C8B-B14F-4D97-AF65-F5344CB8AC3E}">
        <p14:creationId xmlns:p14="http://schemas.microsoft.com/office/powerpoint/2010/main" val="1238630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B)">
    <p:spTree>
      <p:nvGrpSpPr>
        <p:cNvPr id="1" name=""/>
        <p:cNvGrpSpPr/>
        <p:nvPr/>
      </p:nvGrpSpPr>
      <p:grpSpPr>
        <a:xfrm>
          <a:off x="0" y="0"/>
          <a:ext cx="0" cy="0"/>
          <a:chOff x="0" y="0"/>
          <a:chExt cx="0" cy="0"/>
        </a:xfrm>
      </p:grpSpPr>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title" hasCustomPrompt="1"/>
          </p:nvPr>
        </p:nvSpPr>
        <p:spPr>
          <a:xfrm>
            <a:off x="1583499" y="418654"/>
            <a:ext cx="9985109" cy="922114"/>
          </a:xfrm>
        </p:spPr>
        <p:txBody>
          <a:bodyPr anchor="t"/>
          <a:lstStyle>
            <a:lvl1pPr algn="l">
              <a:defRPr>
                <a:solidFill>
                  <a:schemeClr val="accent1"/>
                </a:solidFill>
              </a:defRPr>
            </a:lvl1pPr>
          </a:lstStyle>
          <a:p>
            <a:r>
              <a:rPr lang="sk-SK" dirty="0"/>
              <a:t>Kliknite sem a zadajte nadpis</a:t>
            </a:r>
          </a:p>
        </p:txBody>
      </p:sp>
      <p:sp>
        <p:nvSpPr>
          <p:cNvPr id="3" name="Zástupný symbol obsahu 2"/>
          <p:cNvSpPr>
            <a:spLocks noGrp="1"/>
          </p:cNvSpPr>
          <p:nvPr>
            <p:ph idx="1" hasCustomPrompt="1"/>
          </p:nvPr>
        </p:nvSpPr>
        <p:spPr>
          <a:xfrm>
            <a:off x="1583499" y="1340769"/>
            <a:ext cx="9985109" cy="4525963"/>
          </a:xfrm>
        </p:spPr>
        <p:txBody>
          <a:bodyPr/>
          <a:lstStyle>
            <a:lvl1pPr marL="0" indent="0" algn="l">
              <a:buNone/>
              <a:defRPr/>
            </a:lvl1pPr>
          </a:lstStyle>
          <a:p>
            <a:pPr lvl="0"/>
            <a:r>
              <a:rPr lang="sk-SK" dirty="0"/>
              <a:t>Kliknite sem a zadajte text</a:t>
            </a:r>
          </a:p>
        </p:txBody>
      </p:sp>
    </p:spTree>
    <p:extLst>
      <p:ext uri="{BB962C8B-B14F-4D97-AF65-F5344CB8AC3E}">
        <p14:creationId xmlns:p14="http://schemas.microsoft.com/office/powerpoint/2010/main" val="3176050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Nadpis a obsah (C)">
    <p:spTree>
      <p:nvGrpSpPr>
        <p:cNvPr id="1" name=""/>
        <p:cNvGrpSpPr/>
        <p:nvPr/>
      </p:nvGrpSpPr>
      <p:grpSpPr>
        <a:xfrm>
          <a:off x="0" y="0"/>
          <a:ext cx="0" cy="0"/>
          <a:chOff x="0" y="0"/>
          <a:chExt cx="0" cy="0"/>
        </a:xfrm>
      </p:grpSpPr>
      <p:sp>
        <p:nvSpPr>
          <p:cNvPr id="4" name="Obdĺžnik 3"/>
          <p:cNvSpPr/>
          <p:nvPr/>
        </p:nvSpPr>
        <p:spPr>
          <a:xfrm>
            <a:off x="0" y="0"/>
            <a:ext cx="5423925" cy="6858000"/>
          </a:xfrm>
          <a:prstGeom prst="rect">
            <a:avLst/>
          </a:prstGeom>
          <a:gradFill flip="none" rotWithShape="1">
            <a:gsLst>
              <a:gs pos="33000">
                <a:srgbClr val="E46C0A"/>
              </a:gs>
              <a:gs pos="88000">
                <a:srgbClr val="DA680A"/>
              </a:gs>
              <a:gs pos="100000">
                <a:schemeClr val="accent5">
                  <a:lumMod val="7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sk-SK" sz="1800"/>
          </a:p>
        </p:txBody>
      </p:sp>
      <p:pic>
        <p:nvPicPr>
          <p:cNvPr id="7" name="Obrázok 6"/>
          <p:cNvPicPr>
            <a:picLocks noChangeAspect="1"/>
          </p:cNvPicPr>
          <p:nvPr/>
        </p:nvPicPr>
        <p:blipFill rotWithShape="1">
          <a:blip r:embed="rId2">
            <a:extLst>
              <a:ext uri="{28A0092B-C50C-407E-A947-70E740481C1C}">
                <a14:useLocalDpi xmlns:a14="http://schemas.microsoft.com/office/drawing/2010/main" val="0"/>
              </a:ext>
            </a:extLst>
          </a:blip>
          <a:srcRect l="44291" r="-44291"/>
          <a:stretch/>
        </p:blipFill>
        <p:spPr>
          <a:xfrm>
            <a:off x="5400000" y="0"/>
            <a:ext cx="12192000" cy="6858000"/>
          </a:xfrm>
          <a:prstGeom prst="rect">
            <a:avLst/>
          </a:prstGeom>
        </p:spPr>
      </p:pic>
      <p:sp>
        <p:nvSpPr>
          <p:cNvPr id="2" name="Nadpis 1"/>
          <p:cNvSpPr>
            <a:spLocks noGrp="1"/>
          </p:cNvSpPr>
          <p:nvPr>
            <p:ph type="title" hasCustomPrompt="1"/>
          </p:nvPr>
        </p:nvSpPr>
        <p:spPr>
          <a:xfrm>
            <a:off x="5903979" y="103238"/>
            <a:ext cx="5664629" cy="1354162"/>
          </a:xfrm>
        </p:spPr>
        <p:txBody>
          <a:bodyPr anchor="t"/>
          <a:lstStyle>
            <a:lvl1pPr algn="l">
              <a:lnSpc>
                <a:spcPct val="85000"/>
              </a:lnSpc>
              <a:defRPr>
                <a:solidFill>
                  <a:schemeClr val="accent1"/>
                </a:solidFill>
              </a:defRPr>
            </a:lvl1pPr>
          </a:lstStyle>
          <a:p>
            <a:r>
              <a:rPr lang="sk-SK" dirty="0"/>
              <a:t>Kliknite sem a zadajte nadpis</a:t>
            </a:r>
          </a:p>
        </p:txBody>
      </p:sp>
      <p:sp>
        <p:nvSpPr>
          <p:cNvPr id="3" name="Zástupný symbol obsahu 2"/>
          <p:cNvSpPr>
            <a:spLocks noGrp="1"/>
          </p:cNvSpPr>
          <p:nvPr>
            <p:ph idx="1" hasCustomPrompt="1"/>
          </p:nvPr>
        </p:nvSpPr>
        <p:spPr>
          <a:xfrm>
            <a:off x="5903979" y="1457401"/>
            <a:ext cx="5664629" cy="4176464"/>
          </a:xfrm>
        </p:spPr>
        <p:txBody>
          <a:bodyPr/>
          <a:lstStyle>
            <a:lvl1pPr marL="0" indent="0" algn="l">
              <a:buNone/>
              <a:defRPr/>
            </a:lvl1pPr>
          </a:lstStyle>
          <a:p>
            <a:pPr lvl="0"/>
            <a:r>
              <a:rPr lang="sk-SK" dirty="0"/>
              <a:t>Kliknite sem a zadajte text</a:t>
            </a:r>
          </a:p>
        </p:txBody>
      </p:sp>
      <p:sp>
        <p:nvSpPr>
          <p:cNvPr id="5" name="Zástupný symbol päty 4"/>
          <p:cNvSpPr>
            <a:spLocks noGrp="1"/>
          </p:cNvSpPr>
          <p:nvPr>
            <p:ph type="ftr" sz="quarter" idx="11"/>
          </p:nvPr>
        </p:nvSpPr>
        <p:spPr>
          <a:xfrm>
            <a:off x="623392" y="6160220"/>
            <a:ext cx="3168352" cy="365125"/>
          </a:xfrm>
        </p:spPr>
        <p:txBody>
          <a:bodyPr anchor="t"/>
          <a:lstStyle>
            <a:lvl1pPr algn="l">
              <a:defRPr sz="1400" b="1">
                <a:solidFill>
                  <a:schemeClr val="bg1"/>
                </a:solidFill>
              </a:defRPr>
            </a:lvl1pPr>
          </a:lstStyle>
          <a:p>
            <a:endParaRPr lang="sk-SK"/>
          </a:p>
        </p:txBody>
      </p:sp>
      <p:sp>
        <p:nvSpPr>
          <p:cNvPr id="8" name="BlokTextu 7"/>
          <p:cNvSpPr txBox="1"/>
          <p:nvPr/>
        </p:nvSpPr>
        <p:spPr>
          <a:xfrm>
            <a:off x="476251" y="142876"/>
            <a:ext cx="4095749" cy="708025"/>
          </a:xfrm>
          <a:prstGeom prst="rect">
            <a:avLst/>
          </a:prstGeom>
          <a:noFill/>
        </p:spPr>
        <p:txBody>
          <a:bodyPr>
            <a:spAutoFit/>
          </a:bodyPr>
          <a:lstStyle/>
          <a:p>
            <a:pPr fontAlgn="auto">
              <a:spcBef>
                <a:spcPts val="0"/>
              </a:spcBef>
              <a:spcAft>
                <a:spcPts val="0"/>
              </a:spcAft>
              <a:defRPr/>
            </a:pPr>
            <a:r>
              <a:rPr lang="sk-SK" sz="4000" dirty="0">
                <a:solidFill>
                  <a:schemeClr val="bg1"/>
                </a:solidFill>
                <a:latin typeface="+mj-lt"/>
                <a:cs typeface="+mn-cs"/>
              </a:rPr>
              <a:t>Názov</a:t>
            </a:r>
          </a:p>
        </p:txBody>
      </p:sp>
      <p:sp>
        <p:nvSpPr>
          <p:cNvPr id="9" name="BlokTextu 8"/>
          <p:cNvSpPr txBox="1"/>
          <p:nvPr/>
        </p:nvSpPr>
        <p:spPr>
          <a:xfrm>
            <a:off x="476251" y="928688"/>
            <a:ext cx="4095749" cy="461962"/>
          </a:xfrm>
          <a:prstGeom prst="rect">
            <a:avLst/>
          </a:prstGeom>
          <a:noFill/>
        </p:spPr>
        <p:txBody>
          <a:bodyPr>
            <a:spAutoFit/>
          </a:bodyPr>
          <a:lstStyle/>
          <a:p>
            <a:pPr fontAlgn="auto">
              <a:spcBef>
                <a:spcPts val="0"/>
              </a:spcBef>
              <a:spcAft>
                <a:spcPts val="0"/>
              </a:spcAft>
              <a:defRPr/>
            </a:pPr>
            <a:r>
              <a:rPr lang="sk-SK" sz="2400" dirty="0">
                <a:latin typeface="+mj-lt"/>
                <a:cs typeface="+mn-cs"/>
              </a:rPr>
              <a:t>Text</a:t>
            </a:r>
          </a:p>
        </p:txBody>
      </p:sp>
    </p:spTree>
    <p:extLst>
      <p:ext uri="{BB962C8B-B14F-4D97-AF65-F5344CB8AC3E}">
        <p14:creationId xmlns:p14="http://schemas.microsoft.com/office/powerpoint/2010/main" val="1569450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ext prezentácie (A)">
    <p:spTree>
      <p:nvGrpSpPr>
        <p:cNvPr id="1" name=""/>
        <p:cNvGrpSpPr/>
        <p:nvPr/>
      </p:nvGrpSpPr>
      <p:grpSpPr>
        <a:xfrm>
          <a:off x="0" y="0"/>
          <a:ext cx="0" cy="0"/>
          <a:chOff x="0" y="0"/>
          <a:chExt cx="0" cy="0"/>
        </a:xfrm>
      </p:grpSpPr>
      <p:sp>
        <p:nvSpPr>
          <p:cNvPr id="4" name="Obdĺžnik 3"/>
          <p:cNvSpPr/>
          <p:nvPr/>
        </p:nvSpPr>
        <p:spPr>
          <a:xfrm>
            <a:off x="0" y="6237312"/>
            <a:ext cx="5423925" cy="620688"/>
          </a:xfrm>
          <a:prstGeom prst="rect">
            <a:avLst/>
          </a:prstGeom>
          <a:gradFill flip="none" rotWithShape="1">
            <a:gsLst>
              <a:gs pos="33000">
                <a:srgbClr val="E46C0A"/>
              </a:gs>
              <a:gs pos="88000">
                <a:srgbClr val="DA680A"/>
              </a:gs>
              <a:gs pos="100000">
                <a:schemeClr val="accent5">
                  <a:lumMod val="7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sk-SK" sz="1800"/>
          </a:p>
        </p:txBody>
      </p:sp>
      <p:pic>
        <p:nvPicPr>
          <p:cNvPr id="7" name="Obrázok 6"/>
          <p:cNvPicPr>
            <a:picLocks noChangeAspect="1"/>
          </p:cNvPicPr>
          <p:nvPr/>
        </p:nvPicPr>
        <p:blipFill rotWithShape="1">
          <a:blip r:embed="rId2">
            <a:extLst>
              <a:ext uri="{28A0092B-C50C-407E-A947-70E740481C1C}">
                <a14:useLocalDpi xmlns:a14="http://schemas.microsoft.com/office/drawing/2010/main" val="0"/>
              </a:ext>
            </a:extLst>
          </a:blip>
          <a:srcRect l="44291" r="-44291"/>
          <a:stretch/>
        </p:blipFill>
        <p:spPr>
          <a:xfrm>
            <a:off x="5400000" y="0"/>
            <a:ext cx="12192000" cy="6858000"/>
          </a:xfrm>
          <a:prstGeom prst="rect">
            <a:avLst/>
          </a:prstGeom>
        </p:spPr>
      </p:pic>
      <p:sp>
        <p:nvSpPr>
          <p:cNvPr id="2" name="Nadpis 1"/>
          <p:cNvSpPr>
            <a:spLocks noGrp="1"/>
          </p:cNvSpPr>
          <p:nvPr>
            <p:ph type="title" hasCustomPrompt="1"/>
          </p:nvPr>
        </p:nvSpPr>
        <p:spPr>
          <a:xfrm>
            <a:off x="719403" y="548680"/>
            <a:ext cx="10849205" cy="1080120"/>
          </a:xfrm>
        </p:spPr>
        <p:txBody>
          <a:bodyPr anchor="t"/>
          <a:lstStyle>
            <a:lvl1pPr algn="l">
              <a:lnSpc>
                <a:spcPct val="85000"/>
              </a:lnSpc>
              <a:defRPr>
                <a:solidFill>
                  <a:schemeClr val="accent1"/>
                </a:solidFill>
              </a:defRPr>
            </a:lvl1pPr>
          </a:lstStyle>
          <a:p>
            <a:r>
              <a:rPr lang="sk-SK" dirty="0"/>
              <a:t>Kliknite sem a zadajte nadpis.</a:t>
            </a:r>
          </a:p>
        </p:txBody>
      </p:sp>
      <p:sp>
        <p:nvSpPr>
          <p:cNvPr id="3" name="Zástupný symbol obsahu 2"/>
          <p:cNvSpPr>
            <a:spLocks noGrp="1"/>
          </p:cNvSpPr>
          <p:nvPr>
            <p:ph idx="1" hasCustomPrompt="1"/>
          </p:nvPr>
        </p:nvSpPr>
        <p:spPr>
          <a:xfrm>
            <a:off x="719403" y="1628799"/>
            <a:ext cx="10849205" cy="4005065"/>
          </a:xfrm>
        </p:spPr>
        <p:txBody>
          <a:bodyPr/>
          <a:lstStyle>
            <a:lvl1pPr marL="0" indent="0" algn="l">
              <a:buNone/>
              <a:defRPr/>
            </a:lvl1pPr>
          </a:lstStyle>
          <a:p>
            <a:pPr lvl="0"/>
            <a:r>
              <a:rPr lang="sk-SK" dirty="0"/>
              <a:t>Kliknite sem a zadajte text</a:t>
            </a:r>
          </a:p>
        </p:txBody>
      </p:sp>
      <p:sp>
        <p:nvSpPr>
          <p:cNvPr id="5" name="Zástupný symbol päty 4"/>
          <p:cNvSpPr>
            <a:spLocks noGrp="1"/>
          </p:cNvSpPr>
          <p:nvPr>
            <p:ph type="ftr" sz="quarter" idx="11"/>
          </p:nvPr>
        </p:nvSpPr>
        <p:spPr>
          <a:xfrm>
            <a:off x="719403" y="6304236"/>
            <a:ext cx="3168352" cy="365125"/>
          </a:xfrm>
        </p:spPr>
        <p:txBody>
          <a:bodyPr anchor="t"/>
          <a:lstStyle>
            <a:lvl1pPr algn="l">
              <a:defRPr sz="1400" b="1">
                <a:solidFill>
                  <a:schemeClr val="bg1"/>
                </a:solidFill>
              </a:defRPr>
            </a:lvl1pPr>
          </a:lstStyle>
          <a:p>
            <a:endParaRPr lang="sk-SK"/>
          </a:p>
        </p:txBody>
      </p:sp>
    </p:spTree>
    <p:extLst>
      <p:ext uri="{BB962C8B-B14F-4D97-AF65-F5344CB8AC3E}">
        <p14:creationId xmlns:p14="http://schemas.microsoft.com/office/powerpoint/2010/main" val="1677739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ext prezentácie (B)">
    <p:spTree>
      <p:nvGrpSpPr>
        <p:cNvPr id="1" name=""/>
        <p:cNvGrpSpPr/>
        <p:nvPr/>
      </p:nvGrpSpPr>
      <p:grpSpPr>
        <a:xfrm>
          <a:off x="0" y="0"/>
          <a:ext cx="0" cy="0"/>
          <a:chOff x="0" y="0"/>
          <a:chExt cx="0" cy="0"/>
        </a:xfrm>
      </p:grpSpPr>
      <p:pic>
        <p:nvPicPr>
          <p:cNvPr id="6" name="Obrázo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Nadpis 1"/>
          <p:cNvSpPr>
            <a:spLocks noGrp="1"/>
          </p:cNvSpPr>
          <p:nvPr>
            <p:ph type="title" hasCustomPrompt="1"/>
          </p:nvPr>
        </p:nvSpPr>
        <p:spPr>
          <a:xfrm>
            <a:off x="719403" y="548680"/>
            <a:ext cx="10849205" cy="1080120"/>
          </a:xfrm>
        </p:spPr>
        <p:txBody>
          <a:bodyPr anchor="t"/>
          <a:lstStyle>
            <a:lvl1pPr algn="l">
              <a:lnSpc>
                <a:spcPct val="85000"/>
              </a:lnSpc>
              <a:defRPr>
                <a:solidFill>
                  <a:schemeClr val="accent1"/>
                </a:solidFill>
              </a:defRPr>
            </a:lvl1pPr>
          </a:lstStyle>
          <a:p>
            <a:r>
              <a:rPr lang="sk-SK" dirty="0"/>
              <a:t>Kliknite sem a zadajte nadpis.</a:t>
            </a:r>
          </a:p>
        </p:txBody>
      </p:sp>
      <p:sp>
        <p:nvSpPr>
          <p:cNvPr id="3" name="Zástupný symbol obsahu 2"/>
          <p:cNvSpPr>
            <a:spLocks noGrp="1"/>
          </p:cNvSpPr>
          <p:nvPr>
            <p:ph idx="1" hasCustomPrompt="1"/>
          </p:nvPr>
        </p:nvSpPr>
        <p:spPr>
          <a:xfrm>
            <a:off x="719403" y="1628799"/>
            <a:ext cx="10849205" cy="4005065"/>
          </a:xfrm>
        </p:spPr>
        <p:txBody>
          <a:bodyPr/>
          <a:lstStyle>
            <a:lvl1pPr marL="0" indent="0" algn="l">
              <a:buNone/>
              <a:defRPr/>
            </a:lvl1pPr>
          </a:lstStyle>
          <a:p>
            <a:pPr lvl="0"/>
            <a:r>
              <a:rPr lang="sk-SK" dirty="0"/>
              <a:t>Kliknite sem a zadajte text</a:t>
            </a:r>
          </a:p>
        </p:txBody>
      </p:sp>
      <p:sp>
        <p:nvSpPr>
          <p:cNvPr id="5" name="Zástupný symbol päty 4"/>
          <p:cNvSpPr>
            <a:spLocks noGrp="1"/>
          </p:cNvSpPr>
          <p:nvPr>
            <p:ph type="ftr" sz="quarter" idx="11"/>
          </p:nvPr>
        </p:nvSpPr>
        <p:spPr>
          <a:xfrm>
            <a:off x="719403" y="6304236"/>
            <a:ext cx="3168352" cy="365125"/>
          </a:xfrm>
        </p:spPr>
        <p:txBody>
          <a:bodyPr anchor="t"/>
          <a:lstStyle>
            <a:lvl1pPr algn="l">
              <a:defRPr sz="1400" b="1">
                <a:solidFill>
                  <a:schemeClr val="bg1"/>
                </a:solidFill>
              </a:defRPr>
            </a:lvl1pPr>
          </a:lstStyle>
          <a:p>
            <a:endParaRPr lang="sk-SK"/>
          </a:p>
        </p:txBody>
      </p:sp>
    </p:spTree>
    <p:extLst>
      <p:ext uri="{BB962C8B-B14F-4D97-AF65-F5344CB8AC3E}">
        <p14:creationId xmlns:p14="http://schemas.microsoft.com/office/powerpoint/2010/main" val="2302098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rezentácie (C)">
    <p:spTree>
      <p:nvGrpSpPr>
        <p:cNvPr id="1" name=""/>
        <p:cNvGrpSpPr/>
        <p:nvPr/>
      </p:nvGrpSpPr>
      <p:grpSpPr>
        <a:xfrm>
          <a:off x="0" y="0"/>
          <a:ext cx="0" cy="0"/>
          <a:chOff x="0" y="0"/>
          <a:chExt cx="0" cy="0"/>
        </a:xfrm>
      </p:grpSpPr>
      <p:pic>
        <p:nvPicPr>
          <p:cNvPr id="4" name="Obrázo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Zástupný symbol obsahu 2"/>
          <p:cNvSpPr>
            <a:spLocks noGrp="1"/>
          </p:cNvSpPr>
          <p:nvPr>
            <p:ph idx="1" hasCustomPrompt="1"/>
          </p:nvPr>
        </p:nvSpPr>
        <p:spPr>
          <a:xfrm>
            <a:off x="719403" y="1628799"/>
            <a:ext cx="10849205" cy="4005065"/>
          </a:xfrm>
        </p:spPr>
        <p:txBody>
          <a:bodyPr/>
          <a:lstStyle>
            <a:lvl1pPr marL="0" indent="0" algn="l">
              <a:buNone/>
              <a:defRPr/>
            </a:lvl1pPr>
          </a:lstStyle>
          <a:p>
            <a:pPr lvl="0"/>
            <a:r>
              <a:rPr lang="sk-SK" dirty="0"/>
              <a:t>Kliknite sem a zadajte text</a:t>
            </a:r>
          </a:p>
        </p:txBody>
      </p:sp>
      <p:sp>
        <p:nvSpPr>
          <p:cNvPr id="6" name="Nadpis 1"/>
          <p:cNvSpPr>
            <a:spLocks noGrp="1"/>
          </p:cNvSpPr>
          <p:nvPr>
            <p:ph type="title" hasCustomPrompt="1"/>
          </p:nvPr>
        </p:nvSpPr>
        <p:spPr>
          <a:xfrm>
            <a:off x="719403" y="548680"/>
            <a:ext cx="10849205" cy="1080120"/>
          </a:xfrm>
        </p:spPr>
        <p:txBody>
          <a:bodyPr anchor="t"/>
          <a:lstStyle>
            <a:lvl1pPr algn="l">
              <a:lnSpc>
                <a:spcPct val="85000"/>
              </a:lnSpc>
              <a:defRPr>
                <a:solidFill>
                  <a:schemeClr val="accent1"/>
                </a:solidFill>
              </a:defRPr>
            </a:lvl1pPr>
          </a:lstStyle>
          <a:p>
            <a:r>
              <a:rPr lang="sk-SK" dirty="0"/>
              <a:t>Kliknite sem a zadajte nadpis.</a:t>
            </a:r>
          </a:p>
        </p:txBody>
      </p:sp>
    </p:spTree>
    <p:extLst>
      <p:ext uri="{BB962C8B-B14F-4D97-AF65-F5344CB8AC3E}">
        <p14:creationId xmlns:p14="http://schemas.microsoft.com/office/powerpoint/2010/main" val="65357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sk-SK"/>
              <a:t>Upravte štýly predlohy textu</a:t>
            </a:r>
          </a:p>
        </p:txBody>
      </p:sp>
      <p:sp>
        <p:nvSpPr>
          <p:cNvPr id="3" name="Zástupný symbol textu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32F5F-7675-444A-9577-93A110239B23}" type="datetimeFigureOut">
              <a:rPr lang="sk-SK" smtClean="0"/>
              <a:t>21. 4. 2022</a:t>
            </a:fld>
            <a:endParaRPr lang="sk-SK"/>
          </a:p>
        </p:txBody>
      </p:sp>
      <p:sp>
        <p:nvSpPr>
          <p:cNvPr id="5" name="Zástupný symbol päty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31A601-6B8D-4E60-8872-CA08EB8C1FF1}" type="slidenum">
              <a:rPr lang="sk-SK" smtClean="0"/>
              <a:t>‹#›</a:t>
            </a:fld>
            <a:endParaRPr lang="sk-SK"/>
          </a:p>
        </p:txBody>
      </p:sp>
    </p:spTree>
    <p:extLst>
      <p:ext uri="{BB962C8B-B14F-4D97-AF65-F5344CB8AC3E}">
        <p14:creationId xmlns:p14="http://schemas.microsoft.com/office/powerpoint/2010/main" val="878052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ok 3"/>
          <p:cNvPicPr>
            <a:picLocks noChangeAspect="1"/>
          </p:cNvPicPr>
          <p:nvPr/>
        </p:nvPicPr>
        <p:blipFill>
          <a:blip r:embed="rId2"/>
          <a:stretch>
            <a:fillRect/>
          </a:stretch>
        </p:blipFill>
        <p:spPr>
          <a:xfrm>
            <a:off x="1439250" y="1253055"/>
            <a:ext cx="8463702" cy="734416"/>
          </a:xfrm>
          <a:prstGeom prst="rect">
            <a:avLst/>
          </a:prstGeom>
        </p:spPr>
      </p:pic>
      <p:sp>
        <p:nvSpPr>
          <p:cNvPr id="3" name="Podnadpis 2"/>
          <p:cNvSpPr>
            <a:spLocks noGrp="1"/>
          </p:cNvSpPr>
          <p:nvPr>
            <p:ph type="subTitle" idx="1"/>
          </p:nvPr>
        </p:nvSpPr>
        <p:spPr>
          <a:xfrm>
            <a:off x="1524000" y="3072384"/>
            <a:ext cx="9144000" cy="2185416"/>
          </a:xfrm>
        </p:spPr>
        <p:txBody>
          <a:bodyPr>
            <a:normAutofit fontScale="25000" lnSpcReduction="20000"/>
          </a:bodyPr>
          <a:lstStyle/>
          <a:p>
            <a:r>
              <a:rPr lang="sk-SK" sz="21600" b="1" dirty="0" smtClean="0"/>
              <a:t>Jediný podnik</a:t>
            </a:r>
          </a:p>
          <a:p>
            <a:endParaRPr lang="sk-SK" sz="21600" b="1" dirty="0" smtClean="0"/>
          </a:p>
          <a:p>
            <a:r>
              <a:rPr lang="sk-SK" sz="8000" b="1" dirty="0" smtClean="0"/>
              <a:t>Uplatňovanie článku 2 odsek 2 </a:t>
            </a:r>
            <a:br>
              <a:rPr lang="sk-SK" sz="8000" b="1" dirty="0" smtClean="0"/>
            </a:br>
            <a:r>
              <a:rPr lang="sk-SK" sz="8000" b="1" dirty="0" smtClean="0"/>
              <a:t>nariadenia Komisie (EÚ) č. 1407/2013 z 18. decembra 2013 </a:t>
            </a:r>
            <a:br>
              <a:rPr lang="sk-SK" sz="8000" b="1" dirty="0" smtClean="0"/>
            </a:br>
            <a:r>
              <a:rPr lang="sk-SK" sz="8000" b="1" dirty="0" smtClean="0"/>
              <a:t>o uplatňovaní článkov 107 a 108 Zmluvy o fungovaní Európskej únie </a:t>
            </a:r>
            <a:br>
              <a:rPr lang="sk-SK" sz="8000" b="1" dirty="0" smtClean="0"/>
            </a:br>
            <a:r>
              <a:rPr lang="sk-SK" sz="8000" b="1" dirty="0" smtClean="0"/>
              <a:t>na pomoc de </a:t>
            </a:r>
            <a:r>
              <a:rPr lang="sk-SK" sz="8000" b="1" dirty="0" err="1" smtClean="0"/>
              <a:t>minimis</a:t>
            </a:r>
            <a:r>
              <a:rPr lang="sk-SK" sz="8000" b="1" dirty="0" smtClean="0"/>
              <a:t> </a:t>
            </a:r>
            <a:br>
              <a:rPr lang="sk-SK" sz="8000" b="1" dirty="0" smtClean="0"/>
            </a:br>
            <a:endParaRPr lang="sk-SK" sz="8000" b="1" dirty="0" smtClean="0"/>
          </a:p>
          <a:p>
            <a:endParaRPr lang="sk-SK" dirty="0"/>
          </a:p>
        </p:txBody>
      </p:sp>
    </p:spTree>
    <p:extLst>
      <p:ext uri="{BB962C8B-B14F-4D97-AF65-F5344CB8AC3E}">
        <p14:creationId xmlns:p14="http://schemas.microsoft.com/office/powerpoint/2010/main" val="718197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lvl="0" indent="0" algn="just">
              <a:lnSpc>
                <a:spcPct val="100000"/>
              </a:lnSpc>
              <a:spcBef>
                <a:spcPts val="0"/>
              </a:spcBef>
              <a:buNone/>
            </a:pPr>
            <a:r>
              <a:rPr lang="sk-SK" sz="1800" dirty="0">
                <a:solidFill>
                  <a:prstClr val="black"/>
                </a:solidFill>
                <a:latin typeface="Lucida Sans Unicode"/>
              </a:rPr>
              <a:t>Pokiaľ ide o postavenie fyzickej osoby v pozícii </a:t>
            </a:r>
            <a:r>
              <a:rPr lang="sk-SK" sz="1800" b="1" dirty="0">
                <a:solidFill>
                  <a:prstClr val="black"/>
                </a:solidFill>
                <a:latin typeface="Lucida Sans Unicode"/>
              </a:rPr>
              <a:t>riaditeľa</a:t>
            </a:r>
            <a:r>
              <a:rPr lang="sk-SK" sz="1800" dirty="0">
                <a:solidFill>
                  <a:prstClr val="black"/>
                </a:solidFill>
                <a:latin typeface="Lucida Sans Unicode"/>
              </a:rPr>
              <a:t> inej spoločnosti jedným zo vzťahov uvedených v definícii jediného podniku podľa článku 2 ods. 2 nariadenia je napr. aj skutočnosť v zmysle článku 2 ods. 2 písm. c) nariadenia, keď jeden subjekt vykonávajúci hospodársku činnosť </a:t>
            </a:r>
            <a:r>
              <a:rPr lang="sk-SK" sz="1800" u="sng" dirty="0">
                <a:solidFill>
                  <a:prstClr val="black"/>
                </a:solidFill>
                <a:latin typeface="Lucida Sans Unicode"/>
              </a:rPr>
              <a:t>má právo dominantným spôsobom ovplyvňovať iný subjekt</a:t>
            </a:r>
            <a:r>
              <a:rPr lang="sk-SK" sz="1800" dirty="0">
                <a:solidFill>
                  <a:prstClr val="black"/>
                </a:solidFill>
                <a:latin typeface="Lucida Sans Unicode"/>
              </a:rPr>
              <a:t> vykonávajúci hospodársku činnosť na základe zmluvy, ktorú s daným subjektom vykonávajúcim hospodársku činnosť uzavrel, alebo na základe ustanovenia v zakladajúcom dokumente alebo v stanovách spoločnosti. </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800" dirty="0">
                <a:solidFill>
                  <a:prstClr val="black"/>
                </a:solidFill>
                <a:latin typeface="Lucida Sans Unicode"/>
              </a:rPr>
              <a:t>Z hľadiska postavenia fyzickej osoby ako </a:t>
            </a:r>
            <a:r>
              <a:rPr lang="sk-SK" sz="1800" b="1" dirty="0">
                <a:solidFill>
                  <a:prstClr val="black"/>
                </a:solidFill>
                <a:latin typeface="Lucida Sans Unicode"/>
              </a:rPr>
              <a:t>konateľa</a:t>
            </a:r>
            <a:r>
              <a:rPr lang="sk-SK" sz="1800" dirty="0">
                <a:solidFill>
                  <a:prstClr val="black"/>
                </a:solidFill>
                <a:latin typeface="Lucida Sans Unicode"/>
              </a:rPr>
              <a:t>, prípadne </a:t>
            </a:r>
            <a:r>
              <a:rPr lang="sk-SK" sz="1800" b="1" dirty="0">
                <a:solidFill>
                  <a:prstClr val="black"/>
                </a:solidFill>
                <a:latin typeface="Lucida Sans Unicode"/>
              </a:rPr>
              <a:t>spoločníka</a:t>
            </a:r>
            <a:r>
              <a:rPr lang="sk-SK" sz="1800" dirty="0">
                <a:solidFill>
                  <a:prstClr val="black"/>
                </a:solidFill>
                <a:latin typeface="Lucida Sans Unicode"/>
              </a:rPr>
              <a:t> v inej spoločnosti si dovoľujeme poukázať, napr. na existenciu vzťahov definície jediného podniku v zmysle ustanovenia článku 2 ods. 2 písm. a), b) a d) nariadenia. </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200" dirty="0">
                <a:solidFill>
                  <a:prstClr val="black"/>
                </a:solidFill>
                <a:latin typeface="Lucida Sans Unicode"/>
              </a:rPr>
              <a:t>(koordinátor pomoci)</a:t>
            </a:r>
          </a:p>
          <a:p>
            <a:endParaRPr lang="sk-SK" dirty="0"/>
          </a:p>
        </p:txBody>
      </p:sp>
    </p:spTree>
    <p:extLst>
      <p:ext uri="{BB962C8B-B14F-4D97-AF65-F5344CB8AC3E}">
        <p14:creationId xmlns:p14="http://schemas.microsoft.com/office/powerpoint/2010/main" val="2698649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Príklady č. 1</a:t>
            </a:r>
            <a:endParaRPr lang="sk-SK" b="1" dirty="0"/>
          </a:p>
        </p:txBody>
      </p:sp>
      <p:sp>
        <p:nvSpPr>
          <p:cNvPr id="5" name="Zástupný symbol obsahu 4"/>
          <p:cNvSpPr>
            <a:spLocks noGrp="1"/>
          </p:cNvSpPr>
          <p:nvPr>
            <p:ph idx="1"/>
          </p:nvPr>
        </p:nvSpPr>
        <p:spPr>
          <a:xfrm>
            <a:off x="1583499" y="1161288"/>
            <a:ext cx="9985109" cy="4705444"/>
          </a:xfrm>
        </p:spPr>
        <p:txBody>
          <a:bodyPr>
            <a:normAutofit/>
          </a:bodyPr>
          <a:lstStyle/>
          <a:p>
            <a:pPr marL="0" indent="0" algn="just">
              <a:lnSpc>
                <a:spcPct val="107000"/>
              </a:lnSpc>
              <a:spcAft>
                <a:spcPts val="800"/>
              </a:spcAft>
              <a:buNone/>
            </a:pP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Spoločnosť</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A</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podala žiadosť o NFP vo výške 199 426,97 EUR. Z dostupných registrov sme zistili, že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spoločnosti</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A</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 Spoločnosť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B</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majú rovnakú konateľku p. Emíliu, ktorá má rozhodovaciu právomoc, oprávnenie konať v mene spoločnosti, rozhoduje a ovplyvňuje činnosť spoločnosti a teda je subjektom vykonávajúcim hospodársku činnosť.</a:t>
            </a:r>
          </a:p>
          <a:p>
            <a:pPr marL="0" indent="0" algn="just">
              <a:lnSpc>
                <a:spcPct val="107000"/>
              </a:lnSpc>
              <a:spcAft>
                <a:spcPts val="800"/>
              </a:spcAft>
              <a:buNone/>
            </a:pP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Spoločnosť</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A</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spoločnosť</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B,</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cez osobu p.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Emíliu</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vykonávajúcu v týchto spoločnostiach hospodársku činnosť, majúcu rozhodovacie právomoci v rámci konania, rozhodovania a ovplyvňovania hospodárskej činnosti daných spoločností, tvoria vzájomne „jediný podnik“. </a:t>
            </a:r>
          </a:p>
          <a:p>
            <a:pPr marL="0" indent="0" algn="just">
              <a:lnSpc>
                <a:spcPct val="107000"/>
              </a:lnSpc>
              <a:spcAft>
                <a:spcPts val="800"/>
              </a:spcAft>
              <a:buNone/>
            </a:pP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A</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má schválená pomoc - vo výške 400,00 EUR a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spoločnosti</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b="1" dirty="0" smtClean="0">
                <a:effectLst/>
                <a:latin typeface="Calibri" panose="020F0502020204030204" pitchFamily="34" charset="0"/>
                <a:ea typeface="Calibri" panose="020F0502020204030204" pitchFamily="34" charset="0"/>
                <a:cs typeface="Times New Roman" panose="02020603050405020304" pitchFamily="18" charset="0"/>
              </a:rPr>
              <a:t>B</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a:t>
            </a:r>
            <a:r>
              <a:rPr lang="sk-SK" sz="2300" dirty="0" err="1" smtClean="0">
                <a:effectLst/>
                <a:latin typeface="Calibri" panose="020F0502020204030204" pitchFamily="34" charset="0"/>
                <a:ea typeface="Calibri" panose="020F0502020204030204" pitchFamily="34" charset="0"/>
                <a:cs typeface="Times New Roman" panose="02020603050405020304" pitchFamily="18" charset="0"/>
              </a:rPr>
              <a:t>s.r.o</a:t>
            </a:r>
            <a:r>
              <a:rPr lang="sk-SK" sz="2300" dirty="0" smtClean="0">
                <a:effectLst/>
                <a:latin typeface="Calibri" panose="020F0502020204030204" pitchFamily="34" charset="0"/>
                <a:ea typeface="Calibri" panose="020F0502020204030204" pitchFamily="34" charset="0"/>
                <a:cs typeface="Times New Roman" panose="02020603050405020304" pitchFamily="18" charset="0"/>
              </a:rPr>
              <a:t>. schválená pomoc – vo výške 11 404,56 EUR. </a:t>
            </a:r>
          </a:p>
          <a:p>
            <a:pPr marL="0" indent="0" algn="just">
              <a:lnSpc>
                <a:spcPct val="107000"/>
              </a:lnSpc>
              <a:spcAft>
                <a:spcPts val="800"/>
              </a:spcAft>
              <a:buNone/>
            </a:pPr>
            <a:endParaRPr lang="sk-SK" dirty="0"/>
          </a:p>
        </p:txBody>
      </p:sp>
    </p:spTree>
    <p:extLst>
      <p:ext uri="{BB962C8B-B14F-4D97-AF65-F5344CB8AC3E}">
        <p14:creationId xmlns:p14="http://schemas.microsoft.com/office/powerpoint/2010/main" val="2968159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lvl="0" algn="just">
              <a:lnSpc>
                <a:spcPct val="107000"/>
              </a:lnSpc>
              <a:spcAft>
                <a:spcPts val="800"/>
              </a:spcAft>
            </a:pPr>
            <a:r>
              <a:rPr lang="sk-SK" sz="2000" b="1"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Záver:</a:t>
            </a:r>
          </a:p>
          <a:p>
            <a:pPr lvl="0" algn="just">
              <a:lnSpc>
                <a:spcPct val="107000"/>
              </a:lnSpc>
              <a:spcAft>
                <a:spcPts val="800"/>
              </a:spcAft>
            </a:pPr>
            <a:r>
              <a:rPr lang="sk-SK" sz="2000"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Medzi </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Spoločnosťou </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A</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a:t>
            </a:r>
            <a:r>
              <a:rPr lang="sk-SK" sz="2000" dirty="0" err="1">
                <a:solidFill>
                  <a:srgbClr val="262626"/>
                </a:solidFill>
                <a:latin typeface="Calibri" panose="020F0502020204030204" pitchFamily="34" charset="0"/>
                <a:ea typeface="Calibri" panose="020F0502020204030204" pitchFamily="34" charset="0"/>
                <a:cs typeface="Times New Roman" panose="02020603050405020304" pitchFamily="18" charset="0"/>
              </a:rPr>
              <a:t>a</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Spoločnosťou </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B</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je vzťah podľa čl. 2 ods. 2 písm. a) Nariadenia de </a:t>
            </a:r>
            <a:r>
              <a:rPr lang="sk-SK" sz="2000" dirty="0" err="1">
                <a:solidFill>
                  <a:srgbClr val="262626"/>
                </a:solidFill>
                <a:latin typeface="Calibri" panose="020F0502020204030204" pitchFamily="34" charset="0"/>
                <a:ea typeface="Calibri" panose="020F0502020204030204" pitchFamily="34" charset="0"/>
                <a:cs typeface="Times New Roman" panose="02020603050405020304" pitchFamily="18" charset="0"/>
              </a:rPr>
              <a:t>minimis</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Spoločnosť </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A</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a:t>
            </a:r>
            <a:r>
              <a:rPr lang="sk-SK" sz="2000" dirty="0" err="1">
                <a:solidFill>
                  <a:srgbClr val="262626"/>
                </a:solidFill>
                <a:latin typeface="Calibri" panose="020F0502020204030204" pitchFamily="34" charset="0"/>
                <a:ea typeface="Calibri" panose="020F0502020204030204" pitchFamily="34" charset="0"/>
                <a:cs typeface="Times New Roman" panose="02020603050405020304" pitchFamily="18" charset="0"/>
              </a:rPr>
              <a:t>a</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Spoločnosť </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B</a:t>
            </a:r>
            <a:r>
              <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rPr>
              <a:t> prostredníctvom fyzickej osoby p. Emílie, ktorá vykonáva v týchto spoločnostiach hospodársku činnosť, má rozhodovacie právomoci v rámci konania, rozhodovania a ovplyvňovania hospodárskej činnosti daných spoločností, tvoria vzájomne ,,jediný podnik". </a:t>
            </a:r>
            <a:endParaRPr lang="sk-SK" sz="2000"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800"/>
              </a:spcAft>
            </a:pP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Strop pomoci de </a:t>
            </a:r>
            <a:r>
              <a:rPr lang="sk-SK" sz="2000" b="1" dirty="0" err="1">
                <a:solidFill>
                  <a:srgbClr val="262626"/>
                </a:solidFill>
                <a:latin typeface="Calibri" panose="020F0502020204030204" pitchFamily="34" charset="0"/>
                <a:ea typeface="Calibri" panose="020F0502020204030204" pitchFamily="34" charset="0"/>
                <a:cs typeface="Times New Roman" panose="02020603050405020304" pitchFamily="18" charset="0"/>
              </a:rPr>
              <a:t>minimis</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 je kumulatívny, pomoc poskytnutá obom spoločnostiam sa zrátava do jednej sumy, ktorá nesmie prekročiť povolený strop de </a:t>
            </a:r>
            <a:r>
              <a:rPr lang="sk-SK" sz="2000" b="1" dirty="0" err="1">
                <a:solidFill>
                  <a:srgbClr val="262626"/>
                </a:solidFill>
                <a:latin typeface="Calibri" panose="020F0502020204030204" pitchFamily="34" charset="0"/>
                <a:ea typeface="Calibri" panose="020F0502020204030204" pitchFamily="34" charset="0"/>
                <a:cs typeface="Times New Roman" panose="02020603050405020304" pitchFamily="18" charset="0"/>
              </a:rPr>
              <a:t>minimis</a:t>
            </a:r>
            <a:r>
              <a:rPr lang="sk-SK" sz="2000" b="1" dirty="0">
                <a:solidFill>
                  <a:srgbClr val="262626"/>
                </a:solidFill>
                <a:latin typeface="Calibri" panose="020F0502020204030204" pitchFamily="34" charset="0"/>
                <a:ea typeface="Calibri" panose="020F0502020204030204" pitchFamily="34" charset="0"/>
                <a:cs typeface="Times New Roman" panose="02020603050405020304" pitchFamily="18" charset="0"/>
              </a:rPr>
              <a:t>, ktorým je 200 000 tis. Eur</a:t>
            </a:r>
            <a:r>
              <a:rPr lang="sk-SK" sz="2000" b="1"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a:t>
            </a:r>
          </a:p>
          <a:p>
            <a:pPr lvl="0" algn="just">
              <a:lnSpc>
                <a:spcPct val="107000"/>
              </a:lnSpc>
              <a:spcAft>
                <a:spcPts val="800"/>
              </a:spcAft>
            </a:pPr>
            <a:r>
              <a:rPr lang="sk-SK" sz="2000"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V tomto prípade nie je možné </a:t>
            </a:r>
            <a:r>
              <a:rPr lang="sk-SK" sz="2000" dirty="0" err="1"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ŽoNFP</a:t>
            </a:r>
            <a:r>
              <a:rPr lang="sk-SK" sz="2000" dirty="0" smtClean="0">
                <a:solidFill>
                  <a:srgbClr val="262626"/>
                </a:solidFill>
                <a:latin typeface="Calibri" panose="020F0502020204030204" pitchFamily="34" charset="0"/>
                <a:ea typeface="Calibri" panose="020F0502020204030204" pitchFamily="34" charset="0"/>
                <a:cs typeface="Times New Roman" panose="02020603050405020304" pitchFamily="18" charset="0"/>
              </a:rPr>
              <a:t> schváliť, nakoľko by došlo k prekročenú povoleného stropu 200 000 tis.</a:t>
            </a:r>
            <a:endParaRPr lang="sk-SK" sz="2000" dirty="0">
              <a:solidFill>
                <a:srgbClr val="262626"/>
              </a:solidFill>
              <a:latin typeface="Calibri" panose="020F0502020204030204" pitchFamily="34" charset="0"/>
              <a:ea typeface="Calibri" panose="020F0502020204030204" pitchFamily="34" charset="0"/>
              <a:cs typeface="Times New Roman" panose="02020603050405020304" pitchFamily="18" charset="0"/>
            </a:endParaRPr>
          </a:p>
          <a:p>
            <a:endParaRPr lang="sk-SK" dirty="0"/>
          </a:p>
        </p:txBody>
      </p:sp>
    </p:spTree>
    <p:extLst>
      <p:ext uri="{BB962C8B-B14F-4D97-AF65-F5344CB8AC3E}">
        <p14:creationId xmlns:p14="http://schemas.microsoft.com/office/powerpoint/2010/main" val="3978648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Príklad č. 2</a:t>
            </a:r>
            <a:endParaRPr lang="sk-SK" b="1" dirty="0"/>
          </a:p>
        </p:txBody>
      </p:sp>
      <p:sp>
        <p:nvSpPr>
          <p:cNvPr id="3" name="Zástupný symbol obsahu 2"/>
          <p:cNvSpPr>
            <a:spLocks noGrp="1"/>
          </p:cNvSpPr>
          <p:nvPr>
            <p:ph idx="1"/>
          </p:nvPr>
        </p:nvSpPr>
        <p:spPr/>
        <p:txBody>
          <a:bodyPr>
            <a:normAutofit/>
          </a:bodyPr>
          <a:lstStyle/>
          <a:p>
            <a:pPr algn="just">
              <a:lnSpc>
                <a:spcPct val="107000"/>
              </a:lnSpc>
              <a:spcAft>
                <a:spcPts val="0"/>
              </a:spcAft>
            </a:pPr>
            <a:r>
              <a:rPr lang="sk-SK" sz="2000" b="1" dirty="0">
                <a:latin typeface="Calibri" panose="020F0502020204030204" pitchFamily="34" charset="0"/>
                <a:ea typeface="Calibri" panose="020F0502020204030204" pitchFamily="34" charset="0"/>
                <a:cs typeface="Times New Roman" panose="02020603050405020304" pitchFamily="18" charset="0"/>
              </a:rPr>
              <a:t>Spoločnosť</a:t>
            </a:r>
            <a:r>
              <a:rPr lang="sk-SK" sz="2000" dirty="0">
                <a:latin typeface="Calibri" panose="020F0502020204030204" pitchFamily="34" charset="0"/>
                <a:ea typeface="Calibri" panose="020F0502020204030204" pitchFamily="34" charset="0"/>
                <a:cs typeface="Times New Roman" panose="02020603050405020304" pitchFamily="18" charset="0"/>
              </a:rPr>
              <a:t> </a:t>
            </a:r>
            <a:r>
              <a:rPr lang="sk-SK" sz="2000" b="1" dirty="0">
                <a:latin typeface="Calibri" panose="020F0502020204030204" pitchFamily="34" charset="0"/>
                <a:ea typeface="Calibri" panose="020F0502020204030204" pitchFamily="34" charset="0"/>
                <a:cs typeface="Times New Roman" panose="02020603050405020304" pitchFamily="18" charset="0"/>
              </a:rPr>
              <a:t>C</a:t>
            </a:r>
            <a:r>
              <a:rPr lang="sk-SK" sz="2000" dirty="0" smtClean="0">
                <a:latin typeface="Calibri" panose="020F0502020204030204" pitchFamily="34" charset="0"/>
                <a:ea typeface="Calibri" panose="020F0502020204030204" pitchFamily="34" charset="0"/>
                <a:cs typeface="Times New Roman" panose="02020603050405020304" pitchFamily="18" charset="0"/>
              </a:rPr>
              <a:t>, </a:t>
            </a:r>
            <a:r>
              <a:rPr lang="sk-SK" sz="2000" dirty="0" err="1">
                <a:latin typeface="Calibri" panose="020F0502020204030204" pitchFamily="34" charset="0"/>
                <a:ea typeface="Calibri" panose="020F0502020204030204" pitchFamily="34" charset="0"/>
                <a:cs typeface="Times New Roman" panose="02020603050405020304" pitchFamily="18" charset="0"/>
              </a:rPr>
              <a:t>s.r.o</a:t>
            </a:r>
            <a:r>
              <a:rPr lang="sk-SK" sz="2000" dirty="0">
                <a:latin typeface="Calibri" panose="020F0502020204030204" pitchFamily="34" charset="0"/>
                <a:ea typeface="Calibri" panose="020F0502020204030204" pitchFamily="34" charset="0"/>
                <a:cs typeface="Times New Roman" panose="02020603050405020304" pitchFamily="18" charset="0"/>
              </a:rPr>
              <a:t> podala žiadosť o NFP vo výške 186 811,98 eur. </a:t>
            </a:r>
            <a:endParaRPr lang="sk-SK" sz="20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sk-SK" sz="2000" b="1" dirty="0" smtClean="0">
                <a:latin typeface="Calibri" panose="020F0502020204030204" pitchFamily="34" charset="0"/>
                <a:ea typeface="Calibri" panose="020F0502020204030204" pitchFamily="34" charset="0"/>
                <a:cs typeface="Times New Roman" panose="02020603050405020304" pitchFamily="18" charset="0"/>
              </a:rPr>
              <a:t>Spoločnosť D</a:t>
            </a:r>
            <a:r>
              <a:rPr lang="sk-SK" sz="2000" dirty="0" smtClean="0">
                <a:latin typeface="Calibri" panose="020F0502020204030204" pitchFamily="34" charset="0"/>
                <a:ea typeface="Calibri" panose="020F0502020204030204" pitchFamily="34" charset="0"/>
                <a:cs typeface="Times New Roman" panose="02020603050405020304" pitchFamily="18" charset="0"/>
              </a:rPr>
              <a:t> </a:t>
            </a:r>
            <a:r>
              <a:rPr lang="sk-SK" sz="2000" dirty="0" err="1" smtClean="0">
                <a:latin typeface="Calibri" panose="020F0502020204030204" pitchFamily="34" charset="0"/>
                <a:ea typeface="Calibri" panose="020F0502020204030204" pitchFamily="34" charset="0"/>
                <a:cs typeface="Times New Roman" panose="02020603050405020304" pitchFamily="18" charset="0"/>
              </a:rPr>
              <a:t>s.r.o</a:t>
            </a:r>
            <a:r>
              <a:rPr lang="sk-SK" sz="2000" dirty="0" smtClean="0">
                <a:latin typeface="Calibri" panose="020F0502020204030204" pitchFamily="34" charset="0"/>
                <a:ea typeface="Calibri" panose="020F0502020204030204" pitchFamily="34" charset="0"/>
                <a:cs typeface="Times New Roman" panose="02020603050405020304" pitchFamily="18" charset="0"/>
              </a:rPr>
              <a:t> </a:t>
            </a:r>
            <a:r>
              <a:rPr lang="sk-SK" sz="2000" dirty="0" err="1" smtClean="0">
                <a:latin typeface="Calibri" panose="020F0502020204030204" pitchFamily="34" charset="0"/>
                <a:ea typeface="Calibri" panose="020F0502020204030204" pitchFamily="34" charset="0"/>
                <a:cs typeface="Times New Roman" panose="02020603050405020304" pitchFamily="18" charset="0"/>
              </a:rPr>
              <a:t>čerpalá</a:t>
            </a:r>
            <a:r>
              <a:rPr lang="sk-SK" sz="2000" dirty="0" smtClean="0">
                <a:latin typeface="Calibri" panose="020F0502020204030204" pitchFamily="34" charset="0"/>
                <a:ea typeface="Calibri" panose="020F0502020204030204" pitchFamily="34" charset="0"/>
                <a:cs typeface="Times New Roman" panose="02020603050405020304" pitchFamily="18" charset="0"/>
              </a:rPr>
              <a:t> NFP </a:t>
            </a:r>
            <a:r>
              <a:rPr lang="sk-SK" sz="2000" dirty="0">
                <a:latin typeface="Calibri" panose="020F0502020204030204" pitchFamily="34" charset="0"/>
                <a:ea typeface="Calibri" panose="020F0502020204030204" pitchFamily="34" charset="0"/>
                <a:cs typeface="Times New Roman" panose="02020603050405020304" pitchFamily="18" charset="0"/>
              </a:rPr>
              <a:t>vo výške 186 811,98 eur. </a:t>
            </a:r>
            <a:endParaRPr lang="sk-SK" sz="20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sk-SK" sz="2000" dirty="0" smtClean="0">
                <a:latin typeface="Calibri" panose="020F0502020204030204" pitchFamily="34" charset="0"/>
                <a:ea typeface="Calibri" panose="020F0502020204030204" pitchFamily="34" charset="0"/>
                <a:cs typeface="Times New Roman" panose="02020603050405020304" pitchFamily="18" charset="0"/>
              </a:rPr>
              <a:t>Z</a:t>
            </a:r>
            <a:r>
              <a:rPr lang="sk-SK" sz="2000" dirty="0">
                <a:latin typeface="Calibri" panose="020F0502020204030204" pitchFamily="34" charset="0"/>
                <a:ea typeface="Calibri" panose="020F0502020204030204" pitchFamily="34" charset="0"/>
                <a:cs typeface="Times New Roman" panose="02020603050405020304" pitchFamily="18" charset="0"/>
              </a:rPr>
              <a:t> dostupných registrov sme zistili, že tieto spoločnosti majú rovnakých konateľov, resp. spoločníkov </a:t>
            </a:r>
            <a:r>
              <a:rPr lang="sk-SK" sz="2000" dirty="0" smtClean="0">
                <a:latin typeface="Calibri" panose="020F0502020204030204" pitchFamily="34" charset="0"/>
                <a:ea typeface="Calibri" panose="020F0502020204030204" pitchFamily="34" charset="0"/>
                <a:cs typeface="Times New Roman" panose="02020603050405020304" pitchFamily="18" charset="0"/>
              </a:rPr>
              <a:t>p. Ondreja a p. Ivetu, </a:t>
            </a:r>
            <a:r>
              <a:rPr lang="sk-SK" sz="2000" dirty="0">
                <a:latin typeface="Calibri" panose="020F0502020204030204" pitchFamily="34" charset="0"/>
                <a:ea typeface="Calibri" panose="020F0502020204030204" pitchFamily="34" charset="0"/>
                <a:cs typeface="Times New Roman" panose="02020603050405020304" pitchFamily="18" charset="0"/>
              </a:rPr>
              <a:t>ktorí majú rozhodovaciu právomoc, oprávnenie konať v mene spoločnosti, rozhodujú a ovplyvňujú činnosti a teda sú subjektom vykonávajúcim hospodársku činnosť. </a:t>
            </a:r>
            <a:endParaRPr lang="sk-SK" sz="20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sk-SK" sz="2000" dirty="0" smtClean="0">
                <a:latin typeface="Calibri" panose="020F0502020204030204" pitchFamily="34" charset="0"/>
                <a:ea typeface="Calibri" panose="020F0502020204030204" pitchFamily="34" charset="0"/>
                <a:cs typeface="Times New Roman" panose="02020603050405020304" pitchFamily="18" charset="0"/>
              </a:rPr>
              <a:t>Pri ďalšom overovaní sme však zistili, že p. Ondrej a p. Iveta sa vyskytujú aj v správnej rade Občianskeho združenia, kde zastáva p. Ondrej funkciu riaditeľa a zakladateľa OZ, toto OZ sa zapojilo taktiež do výzvy a podalo žiadosť o NFP na sumu 115 000 Eur. </a:t>
            </a:r>
          </a:p>
          <a:p>
            <a:pPr algn="just">
              <a:lnSpc>
                <a:spcPct val="107000"/>
              </a:lnSpc>
              <a:spcAft>
                <a:spcPts val="0"/>
              </a:spcAft>
            </a:pPr>
            <a:r>
              <a:rPr lang="sk-SK" sz="2000" b="1" dirty="0" smtClean="0">
                <a:latin typeface="Calibri" panose="020F0502020204030204" pitchFamily="34" charset="0"/>
                <a:ea typeface="Calibri" panose="020F0502020204030204" pitchFamily="34" charset="0"/>
                <a:cs typeface="Times New Roman" panose="02020603050405020304" pitchFamily="18" charset="0"/>
              </a:rPr>
              <a:t>Záver:</a:t>
            </a:r>
          </a:p>
          <a:p>
            <a:pPr algn="just">
              <a:lnSpc>
                <a:spcPct val="107000"/>
              </a:lnSpc>
              <a:spcAft>
                <a:spcPts val="0"/>
              </a:spcAft>
            </a:pPr>
            <a:r>
              <a:rPr lang="sk-SK" sz="2000" dirty="0" smtClean="0">
                <a:latin typeface="Calibri" panose="020F0502020204030204" pitchFamily="34" charset="0"/>
                <a:ea typeface="Calibri" panose="020F0502020204030204" pitchFamily="34" charset="0"/>
                <a:cs typeface="Times New Roman" panose="02020603050405020304" pitchFamily="18" charset="0"/>
              </a:rPr>
              <a:t>Z </a:t>
            </a:r>
            <a:r>
              <a:rPr lang="sk-SK" sz="2000" dirty="0" smtClean="0">
                <a:latin typeface="Calibri" panose="020F0502020204030204" pitchFamily="34" charset="0"/>
                <a:ea typeface="Calibri" panose="020F0502020204030204" pitchFamily="34" charset="0"/>
                <a:cs typeface="Times New Roman" panose="02020603050405020304" pitchFamily="18" charset="0"/>
              </a:rPr>
              <a:t>takto zistených informácii nie je možné vyhodnotiť či spoločnosť C, Spoločnosť D a Občianske združenie spolu tvoria „jediný podnik„. </a:t>
            </a:r>
          </a:p>
        </p:txBody>
      </p:sp>
    </p:spTree>
    <p:extLst>
      <p:ext uri="{BB962C8B-B14F-4D97-AF65-F5344CB8AC3E}">
        <p14:creationId xmlns:p14="http://schemas.microsoft.com/office/powerpoint/2010/main" val="10007063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normAutofit/>
          </a:bodyPr>
          <a:lstStyle/>
          <a:p>
            <a:pPr algn="just"/>
            <a:r>
              <a:rPr lang="sk-SK" sz="2600" dirty="0"/>
              <a:t>V prípade ak verejne dostupné informácie nie sú dostačujúce, je stále možnosť vyžiadať si od žiadateľa predloženie relevantnej dokumentácie, (ako je spoločenská zmluva, zakladajúca listina, stanovy spoločnosti a pod.,) v rámci ktorej je možné posúdiť napr. rozhodovaciu a majetkovú účasť, podiel na riadení, status a práva akcionára, ktoré by vylúčili/potvrdili naše zistenie v rámci overovania. </a:t>
            </a:r>
            <a:endParaRPr lang="sk-SK" sz="2600" dirty="0" smtClean="0"/>
          </a:p>
          <a:p>
            <a:pPr algn="just"/>
            <a:r>
              <a:rPr lang="sk-SK" sz="2600" dirty="0"/>
              <a:t>V prípade potvrdenia, že tieto spoločnosti navzájom tvoria jediný podnik, by došlo k prekročeniu povoleného stropu de </a:t>
            </a:r>
            <a:r>
              <a:rPr lang="sk-SK" sz="2600" dirty="0" err="1"/>
              <a:t>minimis</a:t>
            </a:r>
            <a:r>
              <a:rPr lang="sk-SK" sz="2600" dirty="0"/>
              <a:t>.</a:t>
            </a:r>
          </a:p>
          <a:p>
            <a:pPr algn="just"/>
            <a:endParaRPr lang="sk-SK" i="1" dirty="0"/>
          </a:p>
          <a:p>
            <a:pPr algn="just"/>
            <a:endParaRPr lang="sk-SK" i="1" dirty="0"/>
          </a:p>
        </p:txBody>
      </p:sp>
    </p:spTree>
    <p:extLst>
      <p:ext uri="{BB962C8B-B14F-4D97-AF65-F5344CB8AC3E}">
        <p14:creationId xmlns:p14="http://schemas.microsoft.com/office/powerpoint/2010/main" val="3605697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smtClean="0"/>
              <a:t>Príklad 3</a:t>
            </a:r>
            <a:endParaRPr lang="sk-SK" dirty="0"/>
          </a:p>
        </p:txBody>
      </p:sp>
      <p:sp>
        <p:nvSpPr>
          <p:cNvPr id="3" name="Zástupný symbol obsahu 2"/>
          <p:cNvSpPr>
            <a:spLocks noGrp="1"/>
          </p:cNvSpPr>
          <p:nvPr>
            <p:ph idx="1"/>
          </p:nvPr>
        </p:nvSpPr>
        <p:spPr/>
        <p:txBody>
          <a:bodyPr>
            <a:normAutofit/>
          </a:bodyPr>
          <a:lstStyle/>
          <a:p>
            <a:pPr lvl="0" algn="just">
              <a:lnSpc>
                <a:spcPct val="107000"/>
              </a:lnSpc>
              <a:spcAft>
                <a:spcPts val="800"/>
              </a:spcAft>
            </a:pPr>
            <a:r>
              <a:rPr lang="sk-SK" sz="1400" b="1" dirty="0">
                <a:ea typeface="Calibri" panose="020F0502020204030204" pitchFamily="34" charset="0"/>
                <a:cs typeface="Times New Roman" panose="02020603050405020304" pitchFamily="18" charset="0"/>
              </a:rPr>
              <a:t>SPOLOČNOSŤ E</a:t>
            </a:r>
            <a:r>
              <a:rPr lang="sk-SK" sz="1400" b="1" dirty="0" smtClean="0">
                <a:ea typeface="Calibri" panose="020F0502020204030204" pitchFamily="34" charset="0"/>
                <a:cs typeface="Times New Roman" panose="02020603050405020304" pitchFamily="18" charset="0"/>
              </a:rPr>
              <a:t> </a:t>
            </a:r>
            <a:r>
              <a:rPr lang="sk-SK" sz="1400" dirty="0">
                <a:ea typeface="Calibri" panose="020F0502020204030204" pitchFamily="34" charset="0"/>
                <a:cs typeface="Times New Roman" panose="02020603050405020304" pitchFamily="18" charset="0"/>
              </a:rPr>
              <a:t>(žiadateľ o NFP)</a:t>
            </a:r>
          </a:p>
          <a:p>
            <a:pPr algn="just">
              <a:lnSpc>
                <a:spcPct val="107000"/>
              </a:lnSpc>
              <a:spcAft>
                <a:spcPts val="800"/>
              </a:spcAft>
            </a:pPr>
            <a:r>
              <a:rPr lang="sk-SK" sz="1400" dirty="0">
                <a:ea typeface="Calibri" panose="020F0502020204030204" pitchFamily="34" charset="0"/>
                <a:cs typeface="Times New Roman" panose="02020603050405020304" pitchFamily="18" charset="0"/>
              </a:rPr>
              <a:t>Z dostupných registrov sme zistili</a:t>
            </a:r>
            <a:r>
              <a:rPr lang="sk-SK" sz="1400" dirty="0" smtClean="0">
                <a:ea typeface="Calibri" panose="020F0502020204030204" pitchFamily="34" charset="0"/>
                <a:cs typeface="Times New Roman" panose="02020603050405020304" pitchFamily="18" charset="0"/>
              </a:rPr>
              <a:t>, p. Marek, </a:t>
            </a:r>
            <a:r>
              <a:rPr lang="sk-SK" sz="1400" dirty="0">
                <a:ea typeface="Calibri" panose="020F0502020204030204" pitchFamily="34" charset="0"/>
                <a:cs typeface="Times New Roman" panose="02020603050405020304" pitchFamily="18" charset="0"/>
              </a:rPr>
              <a:t>podľa oprávnenia na výkon činnosti je súčasne štatutárnym orgánom, spoločníkom a konateľom v jednej osobe, pričom koná a zastupuje spoločnosť samostatne, čo potvrdzuje svojim podpisom (má 100% podiel na základnom imaní, 100% podiel na hlasovacích právach, a taktiež 100% na zisku). V tomto prípade sú splnené všetky podmienky uvedené v judikatúre a vyjadrení Komisie, a táto osoba by sa mala považovať za fyzickú osobu vykonávajúcu hospodársku </a:t>
            </a:r>
            <a:r>
              <a:rPr lang="sk-SK" sz="1400" dirty="0" smtClean="0">
                <a:ea typeface="Calibri" panose="020F0502020204030204" pitchFamily="34" charset="0"/>
                <a:cs typeface="Times New Roman" panose="02020603050405020304" pitchFamily="18" charset="0"/>
              </a:rPr>
              <a:t>činnosť.</a:t>
            </a:r>
          </a:p>
          <a:p>
            <a:pPr algn="just">
              <a:lnSpc>
                <a:spcPct val="107000"/>
              </a:lnSpc>
              <a:spcAft>
                <a:spcPts val="800"/>
              </a:spcAft>
            </a:pPr>
            <a:r>
              <a:rPr lang="sk-SK" sz="1400" b="1" dirty="0" smtClean="0">
                <a:ea typeface="Calibri" panose="020F0502020204030204" pitchFamily="34" charset="0"/>
                <a:cs typeface="Times New Roman" panose="02020603050405020304" pitchFamily="18" charset="0"/>
              </a:rPr>
              <a:t>SPOLOČNOSŤ F</a:t>
            </a:r>
            <a:endParaRPr lang="sk-SK" sz="1400" dirty="0">
              <a:ea typeface="Calibri" panose="020F0502020204030204" pitchFamily="34" charset="0"/>
              <a:cs typeface="Times New Roman" panose="02020603050405020304" pitchFamily="18" charset="0"/>
            </a:endParaRPr>
          </a:p>
          <a:p>
            <a:pPr algn="just">
              <a:lnSpc>
                <a:spcPct val="107000"/>
              </a:lnSpc>
              <a:spcAft>
                <a:spcPts val="800"/>
              </a:spcAft>
            </a:pPr>
            <a:r>
              <a:rPr lang="sk-SK" sz="1400" dirty="0" smtClean="0">
                <a:ea typeface="Calibri" panose="020F0502020204030204" pitchFamily="34" charset="0"/>
                <a:cs typeface="Times New Roman" panose="02020603050405020304" pitchFamily="18" charset="0"/>
              </a:rPr>
              <a:t>Ten istý p. Marek podľa </a:t>
            </a:r>
            <a:r>
              <a:rPr lang="sk-SK" sz="1400" dirty="0">
                <a:ea typeface="Calibri" panose="020F0502020204030204" pitchFamily="34" charset="0"/>
                <a:cs typeface="Times New Roman" panose="02020603050405020304" pitchFamily="18" charset="0"/>
              </a:rPr>
              <a:t>oprávnení na výkon činnosti je súčasne jedným z troch štatutárnych orgánov, spoločníkom a konateľom, pričom za spoločnosť konajú a zastupujú ju vždy minimálne dvaja konatelia spoločne, čo potvrdzujú svojimi podpismi </a:t>
            </a:r>
            <a:r>
              <a:rPr lang="sk-SK" sz="1400" dirty="0" smtClean="0">
                <a:ea typeface="Calibri" panose="020F0502020204030204" pitchFamily="34" charset="0"/>
                <a:cs typeface="Times New Roman" panose="02020603050405020304" pitchFamily="18" charset="0"/>
              </a:rPr>
              <a:t>(</a:t>
            </a:r>
            <a:r>
              <a:rPr lang="sk-SK" sz="1400" b="1" dirty="0" smtClean="0">
                <a:ea typeface="Calibri" panose="020F0502020204030204" pitchFamily="34" charset="0"/>
                <a:cs typeface="Times New Roman" panose="02020603050405020304" pitchFamily="18" charset="0"/>
              </a:rPr>
              <a:t>p. Marek </a:t>
            </a:r>
            <a:r>
              <a:rPr lang="sk-SK" sz="1400" dirty="0" smtClean="0">
                <a:ea typeface="Calibri" panose="020F0502020204030204" pitchFamily="34" charset="0"/>
                <a:cs typeface="Times New Roman" panose="02020603050405020304" pitchFamily="18" charset="0"/>
              </a:rPr>
              <a:t>má </a:t>
            </a:r>
            <a:r>
              <a:rPr lang="sk-SK" sz="1400" dirty="0">
                <a:ea typeface="Calibri" panose="020F0502020204030204" pitchFamily="34" charset="0"/>
                <a:cs typeface="Times New Roman" panose="02020603050405020304" pitchFamily="18" charset="0"/>
              </a:rPr>
              <a:t>33% podiel na základnom imaní, 33% podiel na hlasovacích právach, a taktiež 33% na zisku). </a:t>
            </a:r>
          </a:p>
          <a:p>
            <a:pPr lvl="0" algn="just">
              <a:lnSpc>
                <a:spcPct val="107000"/>
              </a:lnSpc>
              <a:spcAft>
                <a:spcPts val="800"/>
              </a:spcAft>
            </a:pPr>
            <a:r>
              <a:rPr lang="sk-SK" sz="1400" b="1" dirty="0">
                <a:ea typeface="Calibri" panose="020F0502020204030204" pitchFamily="34" charset="0"/>
                <a:cs typeface="Times New Roman" panose="02020603050405020304" pitchFamily="18" charset="0"/>
              </a:rPr>
              <a:t>SPOLOČNOSŤ G</a:t>
            </a:r>
            <a:endParaRPr lang="sk-SK" sz="1400" dirty="0">
              <a:ea typeface="Calibri" panose="020F0502020204030204" pitchFamily="34" charset="0"/>
              <a:cs typeface="Times New Roman" panose="02020603050405020304" pitchFamily="18" charset="0"/>
            </a:endParaRPr>
          </a:p>
          <a:p>
            <a:pPr algn="just">
              <a:lnSpc>
                <a:spcPct val="107000"/>
              </a:lnSpc>
              <a:spcAft>
                <a:spcPts val="800"/>
              </a:spcAft>
            </a:pPr>
            <a:r>
              <a:rPr lang="sk-SK" sz="1400" dirty="0">
                <a:ea typeface="Calibri" panose="020F0502020204030204" pitchFamily="34" charset="0"/>
                <a:cs typeface="Times New Roman" panose="02020603050405020304" pitchFamily="18" charset="0"/>
              </a:rPr>
              <a:t>Avšak </a:t>
            </a:r>
            <a:r>
              <a:rPr lang="sk-SK" sz="1400" dirty="0" smtClean="0">
                <a:ea typeface="Calibri" panose="020F0502020204030204" pitchFamily="34" charset="0"/>
                <a:cs typeface="Times New Roman" panose="02020603050405020304" pitchFamily="18" charset="0"/>
              </a:rPr>
              <a:t>p. Marek je </a:t>
            </a:r>
            <a:r>
              <a:rPr lang="sk-SK" sz="1400" dirty="0">
                <a:ea typeface="Calibri" panose="020F0502020204030204" pitchFamily="34" charset="0"/>
                <a:cs typeface="Times New Roman" panose="02020603050405020304" pitchFamily="18" charset="0"/>
              </a:rPr>
              <a:t>súčasne štatutárnym orgánom, spoločníkom a konateľom v jednej osobe, pričom koná a zastupuje spoločnosť samostatne, čo potvrdzuje svojim podpisom (má 100% podiel na základnom imaní, 100% podiel na hlasovacích právach, a taktiež 100% na zisku). V tomto prípade sú splnené všetky podmienky uvedené v judikatúre a vyjadrení Komisie, a táto osoba by sa mala považovať za fyzickú osobu vykonávajúcu hospodársku činnosť aj v </a:t>
            </a:r>
            <a:r>
              <a:rPr lang="sk-SK" sz="1400" b="1" dirty="0">
                <a:ea typeface="Calibri" panose="020F0502020204030204" pitchFamily="34" charset="0"/>
                <a:cs typeface="Times New Roman" panose="02020603050405020304" pitchFamily="18" charset="0"/>
              </a:rPr>
              <a:t>Spoločnosti G</a:t>
            </a:r>
            <a:r>
              <a:rPr lang="sk-SK" sz="1400" b="1" dirty="0" smtClean="0">
                <a:ea typeface="Calibri" panose="020F0502020204030204" pitchFamily="34" charset="0"/>
                <a:cs typeface="Times New Roman" panose="02020603050405020304" pitchFamily="18" charset="0"/>
              </a:rPr>
              <a:t>. </a:t>
            </a:r>
            <a:endParaRPr lang="sk-SK" sz="1400" dirty="0" smtClean="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0902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normAutofit/>
          </a:bodyPr>
          <a:lstStyle/>
          <a:p>
            <a:pPr algn="just"/>
            <a:r>
              <a:rPr lang="sk-SK" sz="2200" b="1" dirty="0"/>
              <a:t>Záver:</a:t>
            </a:r>
          </a:p>
          <a:p>
            <a:pPr algn="just"/>
            <a:r>
              <a:rPr lang="sk-SK" sz="2200" dirty="0"/>
              <a:t>Medzi </a:t>
            </a:r>
            <a:r>
              <a:rPr lang="sk-SK" sz="2200" b="1" dirty="0"/>
              <a:t>Spoločnosťou </a:t>
            </a:r>
            <a:r>
              <a:rPr lang="sk-SK" sz="2200" b="1" dirty="0" smtClean="0"/>
              <a:t>E</a:t>
            </a:r>
            <a:r>
              <a:rPr lang="sk-SK" sz="2200" dirty="0" smtClean="0"/>
              <a:t> </a:t>
            </a:r>
            <a:r>
              <a:rPr lang="sk-SK" sz="2200" dirty="0"/>
              <a:t>a </a:t>
            </a:r>
            <a:r>
              <a:rPr lang="sk-SK" sz="2200" b="1" dirty="0"/>
              <a:t>Spoločnosťou </a:t>
            </a:r>
            <a:r>
              <a:rPr lang="sk-SK" sz="2200" b="1" dirty="0" smtClean="0"/>
              <a:t>G</a:t>
            </a:r>
            <a:r>
              <a:rPr lang="sk-SK" sz="2200" dirty="0" smtClean="0"/>
              <a:t> </a:t>
            </a:r>
            <a:r>
              <a:rPr lang="sk-SK" sz="2200" dirty="0"/>
              <a:t>je vzťah podľa čl. 2 ods. 2 písm. a) Nariadenia de </a:t>
            </a:r>
            <a:r>
              <a:rPr lang="sk-SK" sz="2200" dirty="0" err="1"/>
              <a:t>minimis</a:t>
            </a:r>
            <a:r>
              <a:rPr lang="sk-SK" sz="2200" dirty="0"/>
              <a:t> </a:t>
            </a:r>
            <a:r>
              <a:rPr lang="sk-SK" sz="2200" b="1" dirty="0"/>
              <a:t>Spoločnosť </a:t>
            </a:r>
            <a:r>
              <a:rPr lang="sk-SK" sz="2200" b="1" dirty="0" smtClean="0"/>
              <a:t>E</a:t>
            </a:r>
            <a:r>
              <a:rPr lang="sk-SK" sz="2200" dirty="0" smtClean="0"/>
              <a:t> </a:t>
            </a:r>
            <a:r>
              <a:rPr lang="sk-SK" sz="2200" dirty="0"/>
              <a:t>a </a:t>
            </a:r>
            <a:r>
              <a:rPr lang="sk-SK" sz="2200" b="1" dirty="0"/>
              <a:t>Spoločnosť </a:t>
            </a:r>
            <a:r>
              <a:rPr lang="sk-SK" sz="2200" b="1" dirty="0" smtClean="0"/>
              <a:t>G</a:t>
            </a:r>
            <a:r>
              <a:rPr lang="sk-SK" sz="2200" dirty="0" smtClean="0"/>
              <a:t> </a:t>
            </a:r>
            <a:r>
              <a:rPr lang="sk-SK" sz="2200" dirty="0"/>
              <a:t>prostredníctvom p. Mareka, ktorý vykonáva v týchto spoločnostiach hospodársku činnosť, má rozhodovacie právomoci v rámci konania, rozhodovania a ovplyvňovania hospodárskej činnosti daných spoločností, tvoria vzájomne ,,jediný podnik". </a:t>
            </a:r>
            <a:r>
              <a:rPr lang="sk-SK" sz="2200" b="1" dirty="0"/>
              <a:t>Spoločnosť E</a:t>
            </a:r>
            <a:r>
              <a:rPr lang="sk-SK" sz="2200" dirty="0"/>
              <a:t> netvorí prostredníctvom osoby p. Marek zo </a:t>
            </a:r>
            <a:r>
              <a:rPr lang="sk-SK" sz="2200" b="1" dirty="0"/>
              <a:t>spoločnosťami D</a:t>
            </a:r>
            <a:r>
              <a:rPr lang="sk-SK" sz="2200" dirty="0"/>
              <a:t> a </a:t>
            </a:r>
            <a:r>
              <a:rPr lang="sk-SK" sz="2200" b="1" dirty="0"/>
              <a:t>F</a:t>
            </a:r>
            <a:r>
              <a:rPr lang="sk-SK" sz="2200" dirty="0"/>
              <a:t> „jediný podnik“.            </a:t>
            </a:r>
          </a:p>
          <a:p>
            <a:pPr algn="just"/>
            <a:r>
              <a:rPr lang="sk-SK" sz="2200" dirty="0"/>
              <a:t>No napriek tomu v prípade ak </a:t>
            </a:r>
            <a:r>
              <a:rPr lang="sk-SK" sz="2200" b="1" dirty="0"/>
              <a:t>Spoločnosť </a:t>
            </a:r>
            <a:r>
              <a:rPr lang="sk-SK" sz="2200" b="1" dirty="0" smtClean="0"/>
              <a:t>G</a:t>
            </a:r>
            <a:r>
              <a:rPr lang="sk-SK" sz="2200" dirty="0" smtClean="0"/>
              <a:t> </a:t>
            </a:r>
            <a:r>
              <a:rPr lang="sk-SK" sz="2200" dirty="0"/>
              <a:t>nemala za posledné 2 fiškálne roky a počas prebiehajúceho fiškálneho roku čerpané žiadne finančné prostriedky, </a:t>
            </a:r>
            <a:r>
              <a:rPr lang="sk-SK" sz="2200" b="1" dirty="0"/>
              <a:t>Spoločnosti </a:t>
            </a:r>
            <a:r>
              <a:rPr lang="sk-SK" sz="2200" b="1" dirty="0" smtClean="0"/>
              <a:t>E</a:t>
            </a:r>
            <a:r>
              <a:rPr lang="sk-SK" sz="2200" dirty="0"/>
              <a:t> môže byť poskytnutý NFP, keďže žiadaný príspevok neprekacuje povolený strop pomoci, za predpokladu ak budú splnené všetky ostatné náležitosti potrebné pre schválenie </a:t>
            </a:r>
            <a:r>
              <a:rPr lang="sk-SK" sz="2200" dirty="0" err="1"/>
              <a:t>ŽoNFP</a:t>
            </a:r>
            <a:r>
              <a:rPr lang="sk-SK" sz="2200" dirty="0"/>
              <a:t>. </a:t>
            </a:r>
          </a:p>
          <a:p>
            <a:endParaRPr lang="sk-SK" sz="2600" dirty="0"/>
          </a:p>
          <a:p>
            <a:endParaRPr lang="sk-SK" dirty="0"/>
          </a:p>
        </p:txBody>
      </p:sp>
    </p:spTree>
    <p:extLst>
      <p:ext uri="{BB962C8B-B14F-4D97-AF65-F5344CB8AC3E}">
        <p14:creationId xmlns:p14="http://schemas.microsoft.com/office/powerpoint/2010/main" val="508745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algn="just"/>
            <a:r>
              <a:rPr lang="sk-SK" sz="2800" dirty="0"/>
              <a:t>Vždy sa však jedná o individuálne posúdenie, kedy je potrebné to dôkladne preskúmať, niekedy aj za súčinnosti žiadateľa. Toto individuálne posúdenie bude overené prostredníctvom dostupných registrov, v konaní o žiadosti a ak súčet doposiaľ poskytnutej pomoci jedinému podniku a novej žiadanej pomoci nepresahuje strop 200 000 EUR, bude možné Žiadosť o NFP schváliť.</a:t>
            </a:r>
          </a:p>
          <a:p>
            <a:endParaRPr lang="sk-SK" dirty="0"/>
          </a:p>
          <a:p>
            <a:endParaRPr lang="sk-SK" dirty="0"/>
          </a:p>
        </p:txBody>
      </p:sp>
    </p:spTree>
    <p:extLst>
      <p:ext uri="{BB962C8B-B14F-4D97-AF65-F5344CB8AC3E}">
        <p14:creationId xmlns:p14="http://schemas.microsoft.com/office/powerpoint/2010/main" val="296921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sk-SK" b="1" dirty="0" smtClean="0">
                <a:latin typeface="+mn-lt"/>
              </a:rPr>
              <a:t>VŠEOBECNÝ VÝKLAD KOMISIE</a:t>
            </a:r>
            <a:endParaRPr lang="sk-SK" b="1" dirty="0">
              <a:latin typeface="+mn-lt"/>
            </a:endParaRPr>
          </a:p>
        </p:txBody>
      </p:sp>
      <p:sp>
        <p:nvSpPr>
          <p:cNvPr id="3" name="Zástupný symbol obsahu 2"/>
          <p:cNvSpPr>
            <a:spLocks noGrp="1"/>
          </p:cNvSpPr>
          <p:nvPr>
            <p:ph idx="1"/>
          </p:nvPr>
        </p:nvSpPr>
        <p:spPr>
          <a:xfrm>
            <a:off x="2283326" y="1764632"/>
            <a:ext cx="9285282" cy="4102100"/>
          </a:xfrm>
        </p:spPr>
        <p:txBody>
          <a:bodyPr>
            <a:normAutofit/>
          </a:bodyPr>
          <a:lstStyle/>
          <a:p>
            <a:pPr marL="0" indent="0" algn="just">
              <a:buNone/>
            </a:pPr>
            <a:r>
              <a:rPr lang="sk-SK" sz="2000" dirty="0"/>
              <a:t>Súdny dvor Európskej únie rozhodol, že všetky subjekty, ktoré sú kontrolované (právne alebo </a:t>
            </a:r>
            <a:r>
              <a:rPr lang="sk-SK" sz="2000" i="1" dirty="0"/>
              <a:t>de </a:t>
            </a:r>
            <a:r>
              <a:rPr lang="sk-SK" sz="2000" i="1" dirty="0" err="1"/>
              <a:t>facto</a:t>
            </a:r>
            <a:r>
              <a:rPr lang="sk-SK" sz="2000" i="1" dirty="0"/>
              <a:t>) </a:t>
            </a:r>
            <a:r>
              <a:rPr lang="sk-SK" sz="2000" dirty="0"/>
              <a:t>tým istým subjektom, by sa mali pokladať za jediný podnik. Ak sú viaceré subjekty vykonávajúce hospodársku činnosť (podniky) prepojené prostredníctvom fyzickej osoby, je potrebné skúmať, či predmetná fyzická osoba vykonáva hospodársku činnosť, tzn. Či ponúka tovary a/alebo služby na trhu, a teda ju možno považovať za podnik.</a:t>
            </a:r>
          </a:p>
          <a:p>
            <a:endParaRPr lang="sk-SK" sz="2000" dirty="0"/>
          </a:p>
        </p:txBody>
      </p:sp>
    </p:spTree>
    <p:extLst>
      <p:ext uri="{BB962C8B-B14F-4D97-AF65-F5344CB8AC3E}">
        <p14:creationId xmlns:p14="http://schemas.microsoft.com/office/powerpoint/2010/main" val="1865121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indent="0">
              <a:buNone/>
            </a:pPr>
            <a:r>
              <a:rPr lang="sk-SK" sz="2000" b="1" dirty="0" smtClean="0"/>
              <a:t>Nariadenie 1407/2013 - Článok 6, odsek 3</a:t>
            </a:r>
          </a:p>
          <a:p>
            <a:pPr marL="0" indent="0">
              <a:buNone/>
            </a:pPr>
            <a:endParaRPr lang="sk-SK" sz="2000" dirty="0" smtClean="0"/>
          </a:p>
          <a:p>
            <a:pPr algn="just"/>
            <a:r>
              <a:rPr lang="sk-SK" sz="2000" dirty="0" smtClean="0"/>
              <a:t>Členský štát poskytne novú pomoc de </a:t>
            </a:r>
            <a:r>
              <a:rPr lang="sk-SK" sz="2000" dirty="0" err="1" smtClean="0"/>
              <a:t>minimis</a:t>
            </a:r>
            <a:r>
              <a:rPr lang="sk-SK" sz="2000" dirty="0" smtClean="0"/>
              <a:t> v súlade s týmto nariadením až po tom, ako si overí, že táto nezvýši celkový objem pomoci de </a:t>
            </a:r>
            <a:r>
              <a:rPr lang="sk-SK" sz="2000" dirty="0" err="1" smtClean="0"/>
              <a:t>minimis</a:t>
            </a:r>
            <a:r>
              <a:rPr lang="sk-SK" sz="2000" dirty="0" smtClean="0"/>
              <a:t> poskytnutej príslušnému podniku nad úroveň príslušného stropu stanoveného v článku 3 ods. 2, a že sú splnené všetky podmienky stanovené v tomto nariadení.</a:t>
            </a:r>
          </a:p>
          <a:p>
            <a:pPr marL="0" indent="0">
              <a:buNone/>
            </a:pPr>
            <a:endParaRPr lang="sk-SK" dirty="0" smtClean="0"/>
          </a:p>
          <a:p>
            <a:endParaRPr lang="sk-SK" dirty="0"/>
          </a:p>
        </p:txBody>
      </p:sp>
    </p:spTree>
    <p:extLst>
      <p:ext uri="{BB962C8B-B14F-4D97-AF65-F5344CB8AC3E}">
        <p14:creationId xmlns:p14="http://schemas.microsoft.com/office/powerpoint/2010/main" val="2325780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1325880" y="512064"/>
            <a:ext cx="10027920" cy="5664899"/>
          </a:xfrm>
        </p:spPr>
        <p:txBody>
          <a:bodyPr>
            <a:noAutofit/>
          </a:bodyPr>
          <a:lstStyle/>
          <a:p>
            <a:pPr marL="0" indent="0" algn="just">
              <a:lnSpc>
                <a:spcPct val="107000"/>
              </a:lnSpc>
              <a:spcAft>
                <a:spcPts val="800"/>
              </a:spcAft>
              <a:buNone/>
            </a:pPr>
            <a:r>
              <a:rPr lang="sk-SK" sz="1800" dirty="0" smtClean="0">
                <a:effectLst/>
                <a:ea typeface="Calibri" panose="020F0502020204030204" pitchFamily="34" charset="0"/>
                <a:cs typeface="Times New Roman" panose="02020603050405020304" pitchFamily="18" charset="0"/>
              </a:rPr>
              <a:t>Podľa nariadenia Komisie (EÚ) č. 1407/2013 o uplatňovaní článkov 107 a 108 Zmluvy o fungovaní EÚ na pomoc de </a:t>
            </a:r>
            <a:r>
              <a:rPr lang="sk-SK" sz="1800" dirty="0" err="1" smtClean="0">
                <a:effectLst/>
                <a:ea typeface="Calibri" panose="020F0502020204030204" pitchFamily="34" charset="0"/>
                <a:cs typeface="Times New Roman" panose="02020603050405020304" pitchFamily="18" charset="0"/>
              </a:rPr>
              <a:t>minimis</a:t>
            </a:r>
            <a:r>
              <a:rPr lang="sk-SK" sz="1800" dirty="0" smtClean="0">
                <a:effectLst/>
                <a:ea typeface="Calibri" panose="020F0502020204030204" pitchFamily="34" charset="0"/>
                <a:cs typeface="Times New Roman" panose="02020603050405020304" pitchFamily="18" charset="0"/>
              </a:rPr>
              <a:t> možno poskytnúť pomoc de </a:t>
            </a:r>
            <a:r>
              <a:rPr lang="sk-SK" sz="1800" dirty="0" err="1" smtClean="0">
                <a:effectLst/>
                <a:ea typeface="Calibri" panose="020F0502020204030204" pitchFamily="34" charset="0"/>
                <a:cs typeface="Times New Roman" panose="02020603050405020304" pitchFamily="18" charset="0"/>
              </a:rPr>
              <a:t>minimis</a:t>
            </a:r>
            <a:r>
              <a:rPr lang="sk-SK" sz="1800" dirty="0" smtClean="0">
                <a:effectLst/>
                <a:ea typeface="Calibri" panose="020F0502020204030204" pitchFamily="34" charset="0"/>
                <a:cs typeface="Times New Roman" panose="02020603050405020304" pitchFamily="18" charset="0"/>
              </a:rPr>
              <a:t> jedinému podniku, za ktorý sa považujú všetky subjekty, medzi ktorými je aspoň jeden zo vzťahov definovaných v čl. 2 ods. 2 nariadenia </a:t>
            </a:r>
            <a:r>
              <a:rPr lang="sk-SK" sz="1800" i="1" dirty="0" smtClean="0">
                <a:effectLst/>
                <a:ea typeface="Calibri" panose="020F0502020204030204" pitchFamily="34" charset="0"/>
                <a:cs typeface="Times New Roman" panose="02020603050405020304" pitchFamily="18" charset="0"/>
              </a:rPr>
              <a:t>de </a:t>
            </a:r>
            <a:r>
              <a:rPr lang="sk-SK" sz="1800" i="1" dirty="0" err="1" smtClean="0">
                <a:effectLst/>
                <a:ea typeface="Calibri" panose="020F0502020204030204" pitchFamily="34" charset="0"/>
                <a:cs typeface="Times New Roman" panose="02020603050405020304" pitchFamily="18" charset="0"/>
              </a:rPr>
              <a:t>minimis</a:t>
            </a:r>
            <a:r>
              <a:rPr lang="sk-SK" sz="1800" dirty="0" smtClean="0">
                <a:effectLst/>
                <a:ea typeface="Calibri" panose="020F0502020204030204" pitchFamily="34" charset="0"/>
                <a:cs typeface="Times New Roman" panose="02020603050405020304" pitchFamily="18" charset="0"/>
              </a:rPr>
              <a:t>:</a:t>
            </a:r>
          </a:p>
          <a:p>
            <a:pPr marL="342900" lvl="0" indent="-342900" algn="just">
              <a:lnSpc>
                <a:spcPct val="107000"/>
              </a:lnSpc>
              <a:spcAft>
                <a:spcPts val="600"/>
              </a:spcAft>
              <a:buFont typeface="+mj-lt"/>
              <a:buAutoNum type="alphaLcParenR"/>
            </a:pPr>
            <a:r>
              <a:rPr lang="sk-SK" sz="1800" dirty="0" smtClean="0">
                <a:effectLst/>
                <a:ea typeface="Calibri" panose="020F0502020204030204" pitchFamily="34" charset="0"/>
                <a:cs typeface="Times New Roman" panose="02020603050405020304" pitchFamily="18" charset="0"/>
              </a:rPr>
              <a:t>jeden subjekt vykonávajúci hospodársku činnosť má väčšinu hlasovacích práv akcionárov alebo spoločníkov v inom subjekte vykonávajúcom hospodársku činnosť;</a:t>
            </a:r>
          </a:p>
          <a:p>
            <a:pPr marL="342900" lvl="0" indent="-342900" algn="just">
              <a:lnSpc>
                <a:spcPct val="107000"/>
              </a:lnSpc>
              <a:spcAft>
                <a:spcPts val="600"/>
              </a:spcAft>
              <a:buFont typeface="+mj-lt"/>
              <a:buAutoNum type="alphaLcParenR"/>
            </a:pPr>
            <a:r>
              <a:rPr lang="sk-SK" sz="1800" dirty="0" smtClean="0">
                <a:effectLst/>
                <a:ea typeface="Calibri" panose="020F0502020204030204" pitchFamily="34" charset="0"/>
                <a:cs typeface="Times New Roman" panose="02020603050405020304" pitchFamily="18" charset="0"/>
              </a:rPr>
              <a:t>jeden subjekt vykonávajúci hospodársku činnosť má právo vymenovať alebo odvolať väčšinu členov správneho, riadiaceho alebo dozorného orgánu iného subjektu vykonávajúceho hospodársku činnosť;</a:t>
            </a:r>
          </a:p>
          <a:p>
            <a:pPr marL="342900" lvl="0" indent="-342900" algn="just">
              <a:lnSpc>
                <a:spcPct val="107000"/>
              </a:lnSpc>
              <a:spcAft>
                <a:spcPts val="600"/>
              </a:spcAft>
              <a:buFont typeface="+mj-lt"/>
              <a:buAutoNum type="alphaLcParenR"/>
            </a:pPr>
            <a:r>
              <a:rPr lang="sk-SK" sz="1800" dirty="0" smtClean="0">
                <a:effectLst/>
                <a:ea typeface="Calibri" panose="020F0502020204030204" pitchFamily="34" charset="0"/>
                <a:cs typeface="Times New Roman" panose="02020603050405020304" pitchFamily="18" charset="0"/>
              </a:rPr>
              <a:t>jeden subjekt vykonávajúci hospodársku činnosť má právo dominantným spôsobom ovplyvňovať iný subjekt vykonávajúci hospodársku činnosť na základe zmluvy, ktorú s daným subjektom vykonávajúcim hospodársku činnosť uzavrel, alebo na základe ustanovenia v zakladajúcom dokumente alebo stanovách spoločnosti;</a:t>
            </a:r>
          </a:p>
          <a:p>
            <a:pPr marL="0" indent="0" algn="just">
              <a:buNone/>
            </a:pPr>
            <a:r>
              <a:rPr lang="sk-SK" sz="1800" dirty="0" smtClean="0">
                <a:effectLst/>
                <a:ea typeface="Calibri" panose="020F0502020204030204" pitchFamily="34" charset="0"/>
                <a:cs typeface="Times New Roman" panose="02020603050405020304" pitchFamily="18" charset="0"/>
              </a:rPr>
              <a:t>d)  jeden subjekt vykonávajúci hospodársku činnosť, ktorý je akcionárom alebo spoločníkom iného subjektu  vykonávajúceho hospodársku činnosť, má sám na základe zmluvy s inými akcionármi alebo spoločníkmi daného subjektu vykonávajúceho hospodársku činnosť pod kontrolou väčšinu hlasovacích práv akcionárov alebo spoločníkov v danom subjekte vykonávajúcom hospodársku činnosť.</a:t>
            </a:r>
            <a:endParaRPr lang="sk-SK" sz="1800" dirty="0"/>
          </a:p>
        </p:txBody>
      </p:sp>
    </p:spTree>
    <p:extLst>
      <p:ext uri="{BB962C8B-B14F-4D97-AF65-F5344CB8AC3E}">
        <p14:creationId xmlns:p14="http://schemas.microsoft.com/office/powerpoint/2010/main" val="1137276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normAutofit/>
          </a:bodyPr>
          <a:lstStyle/>
          <a:p>
            <a:pPr marL="0" lvl="0" indent="0" algn="just">
              <a:lnSpc>
                <a:spcPct val="100000"/>
              </a:lnSpc>
              <a:spcBef>
                <a:spcPts val="0"/>
              </a:spcBef>
              <a:buNone/>
            </a:pPr>
            <a:r>
              <a:rPr lang="sk-SK" sz="1800" dirty="0">
                <a:solidFill>
                  <a:prstClr val="black"/>
                </a:solidFill>
              </a:rPr>
              <a:t>Subjekty vykonávajúce hospodársku činnosť môžu teda prepojiť rôzne spoločnosti do „jediného podniku“.</a:t>
            </a:r>
          </a:p>
          <a:p>
            <a:pPr marL="0" lvl="0" indent="0" algn="just">
              <a:lnSpc>
                <a:spcPct val="100000"/>
              </a:lnSpc>
              <a:spcBef>
                <a:spcPts val="0"/>
              </a:spcBef>
              <a:buNone/>
            </a:pPr>
            <a:endParaRPr lang="sk-SK" sz="1800" u="sng" dirty="0">
              <a:solidFill>
                <a:prstClr val="black"/>
              </a:solidFill>
            </a:endParaRPr>
          </a:p>
          <a:p>
            <a:pPr marL="0" lvl="0" indent="0" algn="just">
              <a:lnSpc>
                <a:spcPct val="100000"/>
              </a:lnSpc>
              <a:spcBef>
                <a:spcPts val="0"/>
              </a:spcBef>
              <a:spcAft>
                <a:spcPts val="1800"/>
              </a:spcAft>
              <a:buNone/>
            </a:pPr>
            <a:r>
              <a:rPr lang="sk-SK" sz="1800" u="sng" dirty="0">
                <a:solidFill>
                  <a:prstClr val="black"/>
                </a:solidFill>
              </a:rPr>
              <a:t>Fyzická osoba môže vytvoriť takéto prepojenie, iba ak sama vykonáva hospodársku činnosť.</a:t>
            </a:r>
            <a:r>
              <a:rPr lang="sk-SK" sz="1800" dirty="0">
                <a:solidFill>
                  <a:prstClr val="black"/>
                </a:solidFill>
              </a:rPr>
              <a:t> Za hospodársku činnosť sa pritom považuje každá činnosť, ktorá spočíva v ponuke tovaru a/alebo služieb na existujúcom trhu.</a:t>
            </a:r>
          </a:p>
          <a:p>
            <a:pPr marL="0" lvl="0" indent="0" algn="just">
              <a:lnSpc>
                <a:spcPct val="100000"/>
              </a:lnSpc>
              <a:spcBef>
                <a:spcPts val="0"/>
              </a:spcBef>
              <a:buNone/>
            </a:pPr>
            <a:r>
              <a:rPr lang="sk-SK" sz="1800" dirty="0">
                <a:solidFill>
                  <a:prstClr val="black"/>
                </a:solidFill>
              </a:rPr>
              <a:t>(Komisia)</a:t>
            </a:r>
          </a:p>
          <a:p>
            <a:pPr marL="0" lvl="0" indent="0" algn="just">
              <a:lnSpc>
                <a:spcPct val="100000"/>
              </a:lnSpc>
              <a:spcBef>
                <a:spcPts val="0"/>
              </a:spcBef>
              <a:buNone/>
            </a:pPr>
            <a:r>
              <a:rPr lang="sk-SK" sz="1800" dirty="0">
                <a:solidFill>
                  <a:prstClr val="black"/>
                </a:solidFill>
              </a:rPr>
              <a:t> </a:t>
            </a:r>
          </a:p>
          <a:p>
            <a:pPr marL="0" indent="0">
              <a:buNone/>
            </a:pPr>
            <a:endParaRPr lang="sk-SK" dirty="0" smtClean="0"/>
          </a:p>
          <a:p>
            <a:endParaRPr lang="sk-SK" dirty="0"/>
          </a:p>
        </p:txBody>
      </p:sp>
    </p:spTree>
    <p:extLst>
      <p:ext uri="{BB962C8B-B14F-4D97-AF65-F5344CB8AC3E}">
        <p14:creationId xmlns:p14="http://schemas.microsoft.com/office/powerpoint/2010/main" val="2516580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normAutofit/>
          </a:bodyPr>
          <a:lstStyle/>
          <a:p>
            <a:pPr marL="0" indent="0" algn="just">
              <a:buNone/>
            </a:pPr>
            <a:endParaRPr lang="sk-SK" dirty="0" smtClean="0"/>
          </a:p>
          <a:p>
            <a:pPr marL="0" lvl="0" indent="0" algn="just">
              <a:lnSpc>
                <a:spcPct val="100000"/>
              </a:lnSpc>
              <a:spcBef>
                <a:spcPts val="0"/>
              </a:spcBef>
              <a:buNone/>
            </a:pPr>
            <a:endParaRPr lang="sk-SK" sz="2000" dirty="0">
              <a:solidFill>
                <a:prstClr val="black"/>
              </a:solidFill>
              <a:cs typeface="Arial" panose="020B0604020202020204" pitchFamily="34" charset="0"/>
            </a:endParaRPr>
          </a:p>
          <a:p>
            <a:pPr marL="0" lvl="0" indent="0" algn="just">
              <a:lnSpc>
                <a:spcPct val="100000"/>
              </a:lnSpc>
              <a:spcBef>
                <a:spcPts val="0"/>
              </a:spcBef>
              <a:buNone/>
            </a:pPr>
            <a:r>
              <a:rPr lang="sk-SK" sz="2000" dirty="0">
                <a:solidFill>
                  <a:prstClr val="black"/>
                </a:solidFill>
                <a:cs typeface="Arial" panose="020B0604020202020204" pitchFamily="34" charset="0"/>
              </a:rPr>
              <a:t>Za určitých okolností môže teda </a:t>
            </a:r>
            <a:r>
              <a:rPr lang="sk-SK" sz="2000" u="sng" dirty="0">
                <a:solidFill>
                  <a:prstClr val="black"/>
                </a:solidFill>
                <a:cs typeface="Arial" panose="020B0604020202020204" pitchFamily="34" charset="0"/>
              </a:rPr>
              <a:t>vlastníctvo rôznych podnikov samo o sebe predstavovať hospodársku činnosť pre fyzickú osobu, ak sa táto osoba aktívne zapája do ich riadenia</a:t>
            </a:r>
            <a:r>
              <a:rPr lang="sk-SK" sz="2000" dirty="0">
                <a:solidFill>
                  <a:prstClr val="black"/>
                </a:solidFill>
                <a:cs typeface="Arial" panose="020B0604020202020204" pitchFamily="34" charset="0"/>
              </a:rPr>
              <a:t>. </a:t>
            </a:r>
          </a:p>
          <a:p>
            <a:pPr marL="0" lvl="0" indent="0" algn="just">
              <a:lnSpc>
                <a:spcPct val="100000"/>
              </a:lnSpc>
              <a:spcBef>
                <a:spcPts val="0"/>
              </a:spcBef>
              <a:buNone/>
            </a:pPr>
            <a:r>
              <a:rPr lang="sk-SK" sz="2000" dirty="0">
                <a:solidFill>
                  <a:prstClr val="black"/>
                </a:solidFill>
                <a:cs typeface="Arial" panose="020B0604020202020204" pitchFamily="34" charset="0"/>
              </a:rPr>
              <a:t> </a:t>
            </a:r>
          </a:p>
          <a:p>
            <a:pPr marL="0" lvl="0" indent="0" algn="just">
              <a:lnSpc>
                <a:spcPct val="100000"/>
              </a:lnSpc>
              <a:spcBef>
                <a:spcPts val="0"/>
              </a:spcBef>
              <a:buNone/>
            </a:pPr>
            <a:r>
              <a:rPr lang="sk-SK" sz="2000" dirty="0">
                <a:solidFill>
                  <a:prstClr val="black"/>
                </a:solidFill>
                <a:cs typeface="Arial" panose="020B0604020202020204" pitchFamily="34" charset="0"/>
              </a:rPr>
              <a:t>Pre účely posudzovania, či vlastníctvo rôznych podnikov spolu tvorí jediný podnik, nie je dôležitý trh, na ktorom tieto subjekty vykonávajú hospodársku činnosť, tzn. je irelevantné, či členovia takejto skupiny vykonávajú hospodársku činnosť na rovnakom alebo priľahlom trhu, dôležitý je samotný výkon hospodárskej činnosti zo strany tejto fyzickej osoby. </a:t>
            </a:r>
          </a:p>
          <a:p>
            <a:pPr marL="0" lvl="0" indent="0" algn="just">
              <a:lnSpc>
                <a:spcPct val="100000"/>
              </a:lnSpc>
              <a:spcBef>
                <a:spcPts val="0"/>
              </a:spcBef>
              <a:buNone/>
            </a:pPr>
            <a:r>
              <a:rPr lang="sk-SK" sz="2000" dirty="0">
                <a:solidFill>
                  <a:prstClr val="black"/>
                </a:solidFill>
                <a:cs typeface="Arial" panose="020B0604020202020204" pitchFamily="34" charset="0"/>
              </a:rPr>
              <a:t> </a:t>
            </a:r>
          </a:p>
          <a:p>
            <a:pPr marL="0" lvl="0" indent="0">
              <a:lnSpc>
                <a:spcPct val="100000"/>
              </a:lnSpc>
              <a:spcBef>
                <a:spcPts val="0"/>
              </a:spcBef>
              <a:buNone/>
            </a:pPr>
            <a:r>
              <a:rPr lang="sk-SK" sz="2000" dirty="0">
                <a:solidFill>
                  <a:prstClr val="black"/>
                </a:solidFill>
                <a:cs typeface="Arial" panose="020B0604020202020204" pitchFamily="34" charset="0"/>
              </a:rPr>
              <a:t>(koordinátor pomoci)</a:t>
            </a:r>
          </a:p>
          <a:p>
            <a:endParaRPr lang="sk-SK" dirty="0"/>
          </a:p>
        </p:txBody>
      </p:sp>
    </p:spTree>
    <p:extLst>
      <p:ext uri="{BB962C8B-B14F-4D97-AF65-F5344CB8AC3E}">
        <p14:creationId xmlns:p14="http://schemas.microsoft.com/office/powerpoint/2010/main" val="910312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normAutofit fontScale="92500"/>
          </a:bodyPr>
          <a:lstStyle/>
          <a:p>
            <a:pPr marL="0" lvl="0" indent="0" algn="just">
              <a:lnSpc>
                <a:spcPct val="100000"/>
              </a:lnSpc>
              <a:spcBef>
                <a:spcPts val="0"/>
              </a:spcBef>
              <a:buNone/>
            </a:pPr>
            <a:r>
              <a:rPr lang="sk-SK" sz="1800" b="1" dirty="0">
                <a:solidFill>
                  <a:prstClr val="black"/>
                </a:solidFill>
                <a:latin typeface="Lucida Sans Unicode"/>
              </a:rPr>
              <a:t>Fyzickú osobu vlastniacu kontrolný podiel vo viacerých spoločnostiach, ktorá „</a:t>
            </a:r>
            <a:r>
              <a:rPr lang="sk-SK" sz="1800" b="1" u="sng" dirty="0">
                <a:solidFill>
                  <a:prstClr val="black"/>
                </a:solidFill>
                <a:latin typeface="Lucida Sans Unicode"/>
              </a:rPr>
              <a:t>skutočne aj vykonáva túto kontrolu zapojením priamo alebo nepriamo v riadení týchto spoločností,</a:t>
            </a:r>
            <a:r>
              <a:rPr lang="sk-SK" sz="1800" b="1" dirty="0">
                <a:solidFill>
                  <a:prstClr val="black"/>
                </a:solidFill>
                <a:latin typeface="Lucida Sans Unicode"/>
              </a:rPr>
              <a:t> je potrebné považovať za osobu zúčastňujúcu sa na hospodárskej činnosti týchto spoločností. </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800" u="sng" dirty="0">
                <a:solidFill>
                  <a:prstClr val="black"/>
                </a:solidFill>
                <a:latin typeface="Lucida Sans Unicode"/>
              </a:rPr>
              <a:t>Táto fyzická osoba sama o sebe prostredníctvom vlastníctva a správy spoločností vykonáva hospodársku činnosť a mohla by teda tieto rôzne spoločnosti spojiť do jediného podniku.</a:t>
            </a:r>
            <a:r>
              <a:rPr lang="sk-SK" sz="1800" dirty="0">
                <a:solidFill>
                  <a:prstClr val="black"/>
                </a:solidFill>
                <a:latin typeface="Lucida Sans Unicode"/>
              </a:rPr>
              <a:t> </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800" dirty="0">
                <a:solidFill>
                  <a:prstClr val="black"/>
                </a:solidFill>
                <a:latin typeface="Lucida Sans Unicode"/>
              </a:rPr>
              <a:t>Takýmto spôsobom by napríklad majoritný akcionár, ktorý by mohol vymenovať vedenie danej spoločnosti alebo ktorý sa zúčastňuje na riadení tejto spoločnosti iným spôsobom, v zásade vykonával hospodársku činnosť, </a:t>
            </a:r>
            <a:r>
              <a:rPr lang="sk-SK" sz="1800" i="1" dirty="0">
                <a:solidFill>
                  <a:prstClr val="black"/>
                </a:solidFill>
                <a:latin typeface="Lucida Sans Unicode"/>
              </a:rPr>
              <a:t>a teda by sa mohli prepojiť dotknuté spoločnosti v rámci definície „jediného podniku</a:t>
            </a:r>
            <a:r>
              <a:rPr lang="sk-SK" sz="1800" dirty="0">
                <a:solidFill>
                  <a:prstClr val="black"/>
                </a:solidFill>
                <a:latin typeface="Lucida Sans Unicode"/>
              </a:rPr>
              <a:t>“.</a:t>
            </a:r>
          </a:p>
          <a:p>
            <a:pPr marL="0" lvl="0" indent="0">
              <a:lnSpc>
                <a:spcPct val="100000"/>
              </a:lnSpc>
              <a:spcBef>
                <a:spcPts val="0"/>
              </a:spcBef>
              <a:buNone/>
            </a:pPr>
            <a:endParaRPr lang="sk-SK" sz="1800" dirty="0">
              <a:solidFill>
                <a:prstClr val="black"/>
              </a:solidFill>
              <a:latin typeface="Lucida Sans Unicode"/>
            </a:endParaRPr>
          </a:p>
          <a:p>
            <a:pPr marL="0" lvl="0" indent="0">
              <a:lnSpc>
                <a:spcPct val="100000"/>
              </a:lnSpc>
              <a:spcBef>
                <a:spcPts val="0"/>
              </a:spcBef>
              <a:buNone/>
            </a:pPr>
            <a:endParaRPr lang="sk-SK" sz="1800" dirty="0">
              <a:solidFill>
                <a:prstClr val="black"/>
              </a:solidFill>
              <a:latin typeface="Lucida Sans Unicode"/>
            </a:endParaRPr>
          </a:p>
          <a:p>
            <a:pPr marL="0" lvl="0" indent="0">
              <a:lnSpc>
                <a:spcPct val="100000"/>
              </a:lnSpc>
              <a:spcBef>
                <a:spcPts val="0"/>
              </a:spcBef>
              <a:buNone/>
            </a:pPr>
            <a:r>
              <a:rPr lang="sk-SK" sz="1800" dirty="0">
                <a:solidFill>
                  <a:prstClr val="black"/>
                </a:solidFill>
                <a:latin typeface="Lucida Sans Unicode"/>
              </a:rPr>
              <a:t>(usmernenie Komisie uverejnené na platforme e-State </a:t>
            </a:r>
            <a:r>
              <a:rPr lang="sk-SK" sz="1800" dirty="0" err="1">
                <a:solidFill>
                  <a:prstClr val="black"/>
                </a:solidFill>
                <a:latin typeface="Lucida Sans Unicode"/>
              </a:rPr>
              <a:t>aid</a:t>
            </a:r>
            <a:r>
              <a:rPr lang="sk-SK" sz="1800" dirty="0">
                <a:solidFill>
                  <a:prstClr val="black"/>
                </a:solidFill>
                <a:latin typeface="Lucida Sans Unicode"/>
              </a:rPr>
              <a:t> WIKI dňa 24.4.2019 </a:t>
            </a:r>
            <a:r>
              <a:rPr lang="sk-SK" sz="1800" dirty="0" err="1">
                <a:solidFill>
                  <a:prstClr val="black"/>
                </a:solidFill>
                <a:latin typeface="Lucida Sans Unicode"/>
              </a:rPr>
              <a:t>jurisprudencia</a:t>
            </a:r>
            <a:r>
              <a:rPr lang="sk-SK" sz="1800" dirty="0">
                <a:solidFill>
                  <a:prstClr val="black"/>
                </a:solidFill>
                <a:latin typeface="Lucida Sans Unicode"/>
              </a:rPr>
              <a:t> súdov Únie objasňuje (C-222/04 </a:t>
            </a:r>
            <a:r>
              <a:rPr lang="sk-SK" sz="1800" dirty="0" err="1">
                <a:solidFill>
                  <a:prstClr val="black"/>
                </a:solidFill>
                <a:latin typeface="Lucida Sans Unicode"/>
              </a:rPr>
              <a:t>Cassa</a:t>
            </a:r>
            <a:r>
              <a:rPr lang="sk-SK" sz="1800" dirty="0">
                <a:solidFill>
                  <a:prstClr val="black"/>
                </a:solidFill>
                <a:latin typeface="Lucida Sans Unicode"/>
              </a:rPr>
              <a:t> di </a:t>
            </a:r>
            <a:r>
              <a:rPr lang="sk-SK" sz="1800" dirty="0" err="1">
                <a:solidFill>
                  <a:prstClr val="black"/>
                </a:solidFill>
                <a:latin typeface="Lucida Sans Unicode"/>
              </a:rPr>
              <a:t>Risparmio</a:t>
            </a:r>
            <a:r>
              <a:rPr lang="sk-SK" sz="1800" dirty="0">
                <a:solidFill>
                  <a:prstClr val="black"/>
                </a:solidFill>
                <a:latin typeface="Lucida Sans Unicode"/>
              </a:rPr>
              <a:t> di </a:t>
            </a:r>
            <a:r>
              <a:rPr lang="sk-SK" sz="1800" dirty="0" err="1">
                <a:solidFill>
                  <a:prstClr val="black"/>
                </a:solidFill>
                <a:latin typeface="Lucida Sans Unicode"/>
              </a:rPr>
              <a:t>Firenze</a:t>
            </a:r>
            <a:r>
              <a:rPr lang="sk-SK" sz="1800" dirty="0">
                <a:solidFill>
                  <a:prstClr val="black"/>
                </a:solidFill>
                <a:latin typeface="Lucida Sans Unicode"/>
              </a:rPr>
              <a:t>, najmä bod 112)</a:t>
            </a:r>
          </a:p>
          <a:p>
            <a:endParaRPr lang="sk-SK" dirty="0"/>
          </a:p>
        </p:txBody>
      </p:sp>
    </p:spTree>
    <p:extLst>
      <p:ext uri="{BB962C8B-B14F-4D97-AF65-F5344CB8AC3E}">
        <p14:creationId xmlns:p14="http://schemas.microsoft.com/office/powerpoint/2010/main" val="333539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lvl="0" indent="0" algn="just">
              <a:lnSpc>
                <a:spcPct val="100000"/>
              </a:lnSpc>
              <a:spcBef>
                <a:spcPts val="0"/>
              </a:spcBef>
              <a:buNone/>
            </a:pPr>
            <a:r>
              <a:rPr lang="sk-SK" sz="1800" dirty="0">
                <a:solidFill>
                  <a:prstClr val="black"/>
                </a:solidFill>
                <a:latin typeface="Lucida Sans Unicode"/>
              </a:rPr>
              <a:t>V tejto súvislosti treba zdôrazniť, že jednoduchá držba podielov, aj kontrolných, nepostačuje na charakterizovanie hospodárskej činnosti subjektu, ktorý drží tieto podiely, pretože umožňuje len výkon práv spojených s postavením akcionára alebo spoločníka, ako aj prípadne prijímanie dividend, obyčajných plodov vlastníctva majetku.</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800" dirty="0">
                <a:solidFill>
                  <a:prstClr val="black"/>
                </a:solidFill>
                <a:latin typeface="Lucida Sans Unicode"/>
              </a:rPr>
              <a:t>Samotná skutočnosť, že subjekt (fyzická osoba vykonávajúca hospodársku činnosť) drží podiely spoločnosti, ktorá poskytuje tovar alebo služby na trhu, neznamená, že tento subjekt by sa mal automaticky považovať za prepojený s predmetnou spoločnosťou, a to ani vtedy, keď drží jeho kontrolný podiel. </a:t>
            </a:r>
            <a:r>
              <a:rPr lang="sk-SK" sz="1800" b="1" dirty="0">
                <a:solidFill>
                  <a:prstClr val="black"/>
                </a:solidFill>
                <a:latin typeface="Lucida Sans Unicode"/>
              </a:rPr>
              <a:t>Ak táto držba podielov umožňuje len výkon práv spojených so statusom akcionára, prípadne prijímanie dividend, ktoré sú len výnosom z vlastníctva majetku tejto spoločnosti, tento subjekt – fyzická osoba sa nebude považovať za jediný podnik z hľadiska prepojenia. </a:t>
            </a:r>
          </a:p>
          <a:p>
            <a:pPr marL="0" lvl="0" indent="0" algn="just">
              <a:lnSpc>
                <a:spcPct val="100000"/>
              </a:lnSpc>
              <a:spcBef>
                <a:spcPts val="0"/>
              </a:spcBef>
              <a:buNone/>
            </a:pPr>
            <a:endParaRPr lang="sk-SK" sz="1800" dirty="0">
              <a:solidFill>
                <a:prstClr val="black"/>
              </a:solidFill>
              <a:latin typeface="Lucida Sans Unicode"/>
            </a:endParaRPr>
          </a:p>
          <a:p>
            <a:pPr marL="0" lvl="0" indent="0" algn="just">
              <a:lnSpc>
                <a:spcPct val="100000"/>
              </a:lnSpc>
              <a:spcBef>
                <a:spcPts val="0"/>
              </a:spcBef>
              <a:buNone/>
            </a:pPr>
            <a:r>
              <a:rPr lang="sk-SK" sz="1200" dirty="0">
                <a:solidFill>
                  <a:prstClr val="black"/>
                </a:solidFill>
                <a:latin typeface="Lucida Sans Unicode"/>
              </a:rPr>
              <a:t>(koordinátor pomoci)</a:t>
            </a:r>
          </a:p>
          <a:p>
            <a:endParaRPr lang="sk-SK" dirty="0"/>
          </a:p>
        </p:txBody>
      </p:sp>
    </p:spTree>
    <p:extLst>
      <p:ext uri="{BB962C8B-B14F-4D97-AF65-F5344CB8AC3E}">
        <p14:creationId xmlns:p14="http://schemas.microsoft.com/office/powerpoint/2010/main" val="1977168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p:txBody>
          <a:bodyPr/>
          <a:lstStyle/>
          <a:p>
            <a:pPr marL="0" lvl="0" indent="0" algn="just">
              <a:spcBef>
                <a:spcPts val="0"/>
              </a:spcBef>
              <a:spcAft>
                <a:spcPts val="600"/>
              </a:spcAft>
              <a:buNone/>
            </a:pPr>
            <a:r>
              <a:rPr lang="sk-SK" sz="1800" dirty="0">
                <a:solidFill>
                  <a:prstClr val="black"/>
                </a:solidFill>
              </a:rPr>
              <a:t>Dominantný vplyv, ako princíp, je možné chápať, napr. ako právo určiť, bez dohody s ostatnými vlastníkmi, akcionármi obchodný smer spoločnosti, byť oprávnený vymenovať väčšinu členov predstavenstva spoločnosti, alebo mať hlavné právo veta pri významných rozhodnutiach. Prepojenie cez fyzickú osobu môže byť vykonávané v inej spoločnosti, napr. aj rozhodujúcim vplyvom fyzickej osoby, právomoci nadobudnutej na základe veľmi dôležitých dlhodobých zmlúv, ktorá vedie ku kontrole nad riadením spoločnosti a jeho zdrojmi.  </a:t>
            </a:r>
          </a:p>
          <a:p>
            <a:pPr marL="0" lvl="0" indent="0" algn="just">
              <a:lnSpc>
                <a:spcPct val="150000"/>
              </a:lnSpc>
              <a:spcBef>
                <a:spcPts val="0"/>
              </a:spcBef>
              <a:spcAft>
                <a:spcPts val="600"/>
              </a:spcAft>
              <a:buNone/>
            </a:pPr>
            <a:endParaRPr lang="sk-SK" sz="1800" dirty="0">
              <a:solidFill>
                <a:prstClr val="black"/>
              </a:solidFill>
              <a:latin typeface="Lucida Sans Unicode"/>
            </a:endParaRPr>
          </a:p>
          <a:p>
            <a:pPr marL="0" lvl="0" indent="0">
              <a:lnSpc>
                <a:spcPct val="100000"/>
              </a:lnSpc>
              <a:spcBef>
                <a:spcPts val="0"/>
              </a:spcBef>
              <a:buNone/>
            </a:pPr>
            <a:r>
              <a:rPr lang="sk-SK" sz="1200" dirty="0">
                <a:solidFill>
                  <a:prstClr val="black"/>
                </a:solidFill>
                <a:latin typeface="Lucida Sans Unicode"/>
              </a:rPr>
              <a:t>(Komisia, koordinátor pomoci)</a:t>
            </a:r>
          </a:p>
          <a:p>
            <a:endParaRPr lang="sk-SK" dirty="0"/>
          </a:p>
        </p:txBody>
      </p:sp>
    </p:spTree>
    <p:extLst>
      <p:ext uri="{BB962C8B-B14F-4D97-AF65-F5344CB8AC3E}">
        <p14:creationId xmlns:p14="http://schemas.microsoft.com/office/powerpoint/2010/main" val="3865102259"/>
      </p:ext>
    </p:extLst>
  </p:cSld>
  <p:clrMapOvr>
    <a:masterClrMapping/>
  </p:clrMapOvr>
</p:sld>
</file>

<file path=ppt/theme/theme1.xml><?xml version="1.0" encoding="utf-8"?>
<a:theme xmlns:a="http://schemas.openxmlformats.org/drawingml/2006/main" name="Motív1">
  <a:themeElements>
    <a:clrScheme name="OPLZ">
      <a:dk1>
        <a:srgbClr val="262626"/>
      </a:dk1>
      <a:lt1>
        <a:srgbClr val="FFFFFF"/>
      </a:lt1>
      <a:dk2>
        <a:srgbClr val="7F7F7F"/>
      </a:dk2>
      <a:lt2>
        <a:srgbClr val="F2F2F2"/>
      </a:lt2>
      <a:accent1>
        <a:srgbClr val="F37E1D"/>
      </a:accent1>
      <a:accent2>
        <a:srgbClr val="F8B47C"/>
      </a:accent2>
      <a:accent3>
        <a:srgbClr val="F5881B"/>
      </a:accent3>
      <a:accent4>
        <a:srgbClr val="F9C295"/>
      </a:accent4>
      <a:accent5>
        <a:srgbClr val="F19359"/>
      </a:accent5>
      <a:accent6>
        <a:srgbClr val="E46C0A"/>
      </a:accent6>
      <a:hlink>
        <a:srgbClr val="262626"/>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otív1" id="{CA50AE92-0259-4987-80D1-8F60031C840C}" vid="{6EDD4C7B-AA1B-4D6D-B67B-E52EEB4E3E47}"/>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Motív1</Template>
  <TotalTime>696</TotalTime>
  <Words>927</Words>
  <Application>Microsoft Office PowerPoint</Application>
  <PresentationFormat>Širokouhlá</PresentationFormat>
  <Paragraphs>75</Paragraphs>
  <Slides>17</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17</vt:i4>
      </vt:variant>
    </vt:vector>
  </HeadingPairs>
  <TitlesOfParts>
    <vt:vector size="22" baseType="lpstr">
      <vt:lpstr>Arial</vt:lpstr>
      <vt:lpstr>Calibri</vt:lpstr>
      <vt:lpstr>Lucida Sans Unicode</vt:lpstr>
      <vt:lpstr>Times New Roman</vt:lpstr>
      <vt:lpstr>Motív1</vt:lpstr>
      <vt:lpstr>Prezentácia programu PowerPoint</vt:lpstr>
      <vt:lpstr>VŠEOBECNÝ VÝKLAD KOMISIE</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Príklady č. 1</vt:lpstr>
      <vt:lpstr>Prezentácia programu PowerPoint</vt:lpstr>
      <vt:lpstr>Príklad č. 2</vt:lpstr>
      <vt:lpstr>Prezentácia programu PowerPoint</vt:lpstr>
      <vt:lpstr>Príklad 3</vt:lpstr>
      <vt:lpstr>Prezentácia programu PowerPoint</vt:lpstr>
      <vt:lpstr>Prezentácia programu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Mižičková Jarmila</dc:creator>
  <cp:lastModifiedBy>Mižičková Jarmila</cp:lastModifiedBy>
  <cp:revision>33</cp:revision>
  <cp:lastPrinted>2021-08-19T10:07:10Z</cp:lastPrinted>
  <dcterms:created xsi:type="dcterms:W3CDTF">2021-08-18T07:40:49Z</dcterms:created>
  <dcterms:modified xsi:type="dcterms:W3CDTF">2022-04-21T09:32:35Z</dcterms:modified>
</cp:coreProperties>
</file>