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30"/>
  </p:notesMasterIdLst>
  <p:sldIdLst>
    <p:sldId id="256" r:id="rId2"/>
    <p:sldId id="260" r:id="rId3"/>
    <p:sldId id="262" r:id="rId4"/>
    <p:sldId id="267" r:id="rId5"/>
    <p:sldId id="308" r:id="rId6"/>
    <p:sldId id="281" r:id="rId7"/>
    <p:sldId id="273" r:id="rId8"/>
    <p:sldId id="277" r:id="rId9"/>
    <p:sldId id="278" r:id="rId10"/>
    <p:sldId id="287" r:id="rId11"/>
    <p:sldId id="284" r:id="rId12"/>
    <p:sldId id="291" r:id="rId13"/>
    <p:sldId id="316" r:id="rId14"/>
    <p:sldId id="289" r:id="rId15"/>
    <p:sldId id="295" r:id="rId16"/>
    <p:sldId id="285" r:id="rId17"/>
    <p:sldId id="318" r:id="rId18"/>
    <p:sldId id="317" r:id="rId19"/>
    <p:sldId id="319" r:id="rId20"/>
    <p:sldId id="323" r:id="rId21"/>
    <p:sldId id="322" r:id="rId22"/>
    <p:sldId id="325" r:id="rId23"/>
    <p:sldId id="321" r:id="rId24"/>
    <p:sldId id="324" r:id="rId25"/>
    <p:sldId id="327" r:id="rId26"/>
    <p:sldId id="326" r:id="rId27"/>
    <p:sldId id="328" r:id="rId28"/>
    <p:sldId id="313" r:id="rId29"/>
  </p:sldIdLst>
  <p:sldSz cx="13004800" cy="9753600"/>
  <p:notesSz cx="6797675" cy="9928225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Sans" pitchFamily="-32" charset="0"/>
        <a:ea typeface="ヒラギノ角ゴ ProN W3" pitchFamily="-32" charset="-128"/>
        <a:cs typeface="+mn-cs"/>
        <a:sym typeface="GillSans" pitchFamily="-32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Sans" pitchFamily="-32" charset="0"/>
        <a:ea typeface="ヒラギノ角ゴ ProN W3" pitchFamily="-32" charset="-128"/>
        <a:cs typeface="+mn-cs"/>
        <a:sym typeface="GillSans" pitchFamily="-32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Sans" pitchFamily="-32" charset="0"/>
        <a:ea typeface="ヒラギノ角ゴ ProN W3" pitchFamily="-32" charset="-128"/>
        <a:cs typeface="+mn-cs"/>
        <a:sym typeface="GillSans" pitchFamily="-32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Sans" pitchFamily="-32" charset="0"/>
        <a:ea typeface="ヒラギノ角ゴ ProN W3" pitchFamily="-32" charset="-128"/>
        <a:cs typeface="+mn-cs"/>
        <a:sym typeface="GillSans" pitchFamily="-32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Sans" pitchFamily="-32" charset="0"/>
        <a:ea typeface="ヒラギノ角ゴ ProN W3" pitchFamily="-32" charset="-128"/>
        <a:cs typeface="+mn-cs"/>
        <a:sym typeface="GillSans" pitchFamily="-32" charset="0"/>
      </a:defRPr>
    </a:lvl5pPr>
    <a:lvl6pPr marL="2286000" algn="l" defTabSz="914400" rtl="0" eaLnBrk="1" latinLnBrk="0" hangingPunct="1">
      <a:defRPr sz="4200" kern="1200">
        <a:solidFill>
          <a:srgbClr val="000000"/>
        </a:solidFill>
        <a:latin typeface="GillSans" pitchFamily="-32" charset="0"/>
        <a:ea typeface="ヒラギノ角ゴ ProN W3" pitchFamily="-32" charset="-128"/>
        <a:cs typeface="+mn-cs"/>
        <a:sym typeface="GillSans" pitchFamily="-32" charset="0"/>
      </a:defRPr>
    </a:lvl6pPr>
    <a:lvl7pPr marL="2743200" algn="l" defTabSz="914400" rtl="0" eaLnBrk="1" latinLnBrk="0" hangingPunct="1">
      <a:defRPr sz="4200" kern="1200">
        <a:solidFill>
          <a:srgbClr val="000000"/>
        </a:solidFill>
        <a:latin typeface="GillSans" pitchFamily="-32" charset="0"/>
        <a:ea typeface="ヒラギノ角ゴ ProN W3" pitchFamily="-32" charset="-128"/>
        <a:cs typeface="+mn-cs"/>
        <a:sym typeface="GillSans" pitchFamily="-32" charset="0"/>
      </a:defRPr>
    </a:lvl7pPr>
    <a:lvl8pPr marL="3200400" algn="l" defTabSz="914400" rtl="0" eaLnBrk="1" latinLnBrk="0" hangingPunct="1">
      <a:defRPr sz="4200" kern="1200">
        <a:solidFill>
          <a:srgbClr val="000000"/>
        </a:solidFill>
        <a:latin typeface="GillSans" pitchFamily="-32" charset="0"/>
        <a:ea typeface="ヒラギノ角ゴ ProN W3" pitchFamily="-32" charset="-128"/>
        <a:cs typeface="+mn-cs"/>
        <a:sym typeface="GillSans" pitchFamily="-32" charset="0"/>
      </a:defRPr>
    </a:lvl8pPr>
    <a:lvl9pPr marL="3657600" algn="l" defTabSz="914400" rtl="0" eaLnBrk="1" latinLnBrk="0" hangingPunct="1">
      <a:defRPr sz="4200" kern="1200">
        <a:solidFill>
          <a:srgbClr val="000000"/>
        </a:solidFill>
        <a:latin typeface="GillSans" pitchFamily="-32" charset="0"/>
        <a:ea typeface="ヒラギノ角ゴ ProN W3" pitchFamily="-32" charset="-128"/>
        <a:cs typeface="+mn-cs"/>
        <a:sym typeface="GillSans" pitchFamily="-32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5930">
          <p15:clr>
            <a:srgbClr val="A4A3A4"/>
          </p15:clr>
        </p15:guide>
        <p15:guide id="2" pos="819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33CCCC"/>
    <a:srgbClr val="339966"/>
    <a:srgbClr val="FF7F16"/>
    <a:srgbClr val="EABD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6" autoAdjust="0"/>
    <p:restoredTop sz="69390" autoAdjust="0"/>
  </p:normalViewPr>
  <p:slideViewPr>
    <p:cSldViewPr showGuides="1">
      <p:cViewPr varScale="1">
        <p:scale>
          <a:sx n="41" d="100"/>
          <a:sy n="41" d="100"/>
        </p:scale>
        <p:origin x="1210" y="43"/>
      </p:cViewPr>
      <p:guideLst>
        <p:guide orient="horz" pos="5930"/>
        <p:guide pos="8191"/>
      </p:guideLst>
    </p:cSldViewPr>
  </p:slideViewPr>
  <p:outlineViewPr>
    <p:cViewPr>
      <p:scale>
        <a:sx n="33" d="100"/>
        <a:sy n="33" d="100"/>
      </p:scale>
      <p:origin x="0" y="-47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474"/>
    </p:cViewPr>
  </p:sorterViewPr>
  <p:notesViewPr>
    <p:cSldViewPr>
      <p:cViewPr varScale="1">
        <p:scale>
          <a:sx n="56" d="100"/>
          <a:sy n="56" d="100"/>
        </p:scale>
        <p:origin x="-181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677AE0-5E21-4DF1-B2CC-C46436D8C0C4}" type="datetimeFigureOut">
              <a:rPr lang="sk-SK" smtClean="0"/>
              <a:pPr/>
              <a:t>21. 4. 2022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B3804D-6EDB-4A40-B3DA-E49B4B61EDC0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51857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k-SK" b="1" dirty="0" smtClean="0"/>
              <a:t>Č. 1</a:t>
            </a:r>
          </a:p>
          <a:p>
            <a:endParaRPr lang="sk-SK" dirty="0" smtClean="0"/>
          </a:p>
          <a:p>
            <a:r>
              <a:rPr lang="sk-SK" dirty="0" smtClean="0"/>
              <a:t>Predmetom a cieľom tohto konkrétneho školenia je čo možno najpodrobnejšie sa venovať podmienkam poskytovania pomoci de </a:t>
            </a:r>
            <a:r>
              <a:rPr lang="sk-SK" dirty="0" err="1" smtClean="0"/>
              <a:t>minimis</a:t>
            </a:r>
            <a:r>
              <a:rPr lang="sk-SK" dirty="0" smtClean="0"/>
              <a:t>, podrobnejšie</a:t>
            </a:r>
            <a:r>
              <a:rPr lang="sk-SK" baseline="0" dirty="0" smtClean="0"/>
              <a:t> </a:t>
            </a:r>
            <a:r>
              <a:rPr lang="sk-SK" dirty="0" smtClean="0"/>
              <a:t>Vás chceme čo možno najkomplexnejšie informovať o princípoch</a:t>
            </a:r>
            <a:r>
              <a:rPr lang="sk-SK" baseline="0" dirty="0" smtClean="0"/>
              <a:t> a podmienkach za akých RO MPSVR SR poskytuje pomoc v rámci Národných projektoch a dopytovo orientovaných projektoch spolufinancovaných z prostriedkov ESF a to v nadväznosti na štátnu pomoc a pomoc de </a:t>
            </a:r>
            <a:r>
              <a:rPr lang="sk-SK" baseline="0" dirty="0" err="1" smtClean="0"/>
              <a:t>minimis</a:t>
            </a:r>
            <a:r>
              <a:rPr lang="sk-SK" baseline="0" dirty="0" smtClean="0"/>
              <a:t> a o podmienkach ktoré je potrebné dodržiavať zo strany poskytovateľa pomoci a hlavne vykonávateľa schémy pomoci.</a:t>
            </a: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3804D-6EDB-4A40-B3DA-E49B4B61EDC0}" type="slidenum">
              <a:rPr lang="sk-SK" smtClean="0"/>
              <a:pPr/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176112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3804D-6EDB-4A40-B3DA-E49B4B61EDC0}" type="slidenum">
              <a:rPr lang="sk-SK" smtClean="0"/>
              <a:pPr/>
              <a:t>10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677258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3804D-6EDB-4A40-B3DA-E49B4B61EDC0}" type="slidenum">
              <a:rPr lang="sk-SK" smtClean="0"/>
              <a:pPr/>
              <a:t>11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375246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sk-SK" dirty="0" smtClean="0"/>
          </a:p>
          <a:p>
            <a:pPr>
              <a:spcBef>
                <a:spcPts val="0"/>
              </a:spcBef>
              <a:spcAft>
                <a:spcPts val="600"/>
              </a:spcAft>
              <a:buFontTx/>
              <a:buNone/>
            </a:pPr>
            <a:endParaRPr lang="sk-SK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3804D-6EDB-4A40-B3DA-E49B4B61EDC0}" type="slidenum">
              <a:rPr lang="sk-SK" smtClean="0"/>
              <a:pPr/>
              <a:t>12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895876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buFontTx/>
              <a:buNone/>
            </a:pPr>
            <a:endParaRPr lang="sk-SK" i="1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3804D-6EDB-4A40-B3DA-E49B4B61EDC0}" type="slidenum">
              <a:rPr lang="sk-SK" smtClean="0"/>
              <a:pPr/>
              <a:t>13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670507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Č.</a:t>
            </a:r>
            <a:r>
              <a:rPr lang="sk-SK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20</a:t>
            </a:r>
            <a:endParaRPr lang="sk-SK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k-SK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/>
            <a:endParaRPr lang="sk-SK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/>
            <a:endParaRPr lang="sk-SK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/>
            <a:endParaRPr lang="sk-SK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3804D-6EDB-4A40-B3DA-E49B4B61EDC0}" type="slidenum">
              <a:rPr lang="sk-SK" smtClean="0"/>
              <a:pPr/>
              <a:t>14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008267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sk-SK" b="1" dirty="0" smtClean="0"/>
          </a:p>
          <a:p>
            <a:pPr>
              <a:spcBef>
                <a:spcPts val="0"/>
              </a:spcBef>
              <a:spcAft>
                <a:spcPts val="600"/>
              </a:spcAft>
              <a:buFontTx/>
              <a:buNone/>
            </a:pPr>
            <a:endParaRPr lang="sk-SK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3804D-6EDB-4A40-B3DA-E49B4B61EDC0}" type="slidenum">
              <a:rPr lang="sk-SK" smtClean="0"/>
              <a:pPr/>
              <a:t>15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203345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k-SK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Iné podmienky a články schém</a:t>
            </a:r>
            <a:endParaRPr lang="sk-SK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3804D-6EDB-4A40-B3DA-E49B4B61EDC0}" type="slidenum">
              <a:rPr lang="sk-SK" smtClean="0"/>
              <a:pPr/>
              <a:t>16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441231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k-SK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Iné podmienky a články schém</a:t>
            </a:r>
            <a:endParaRPr lang="sk-SK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3804D-6EDB-4A40-B3DA-E49B4B61EDC0}" type="slidenum">
              <a:rPr lang="sk-SK" smtClean="0"/>
              <a:pPr/>
              <a:t>17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548129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k-SK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Iné podmienky a články schém</a:t>
            </a:r>
            <a:endParaRPr lang="sk-SK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3804D-6EDB-4A40-B3DA-E49B4B61EDC0}" type="slidenum">
              <a:rPr lang="sk-SK" smtClean="0"/>
              <a:pPr/>
              <a:t>18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420325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k-SK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Iné podmienky a články schém</a:t>
            </a:r>
            <a:endParaRPr lang="sk-SK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3804D-6EDB-4A40-B3DA-E49B4B61EDC0}" type="slidenum">
              <a:rPr lang="sk-SK" smtClean="0"/>
              <a:pPr/>
              <a:t>19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13546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k-SK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Č.3 Právny rámec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Základným právnym rámcom pre štátnu pomoc je </a:t>
            </a:r>
            <a:r>
              <a:rPr lang="sk-SK" dirty="0" smtClean="0">
                <a:latin typeface="Calibri" pitchFamily="34" charset="0"/>
              </a:rPr>
              <a:t>Zmluva o fungovaní Európskej únie </a:t>
            </a:r>
            <a:r>
              <a:rPr lang="sk-SK" sz="1200" i="1" dirty="0" smtClean="0">
                <a:latin typeface="Calibri" pitchFamily="34" charset="0"/>
              </a:rPr>
              <a:t>(sú to konkrétne</a:t>
            </a:r>
            <a:r>
              <a:rPr lang="sk-SK" sz="1200" i="1" baseline="0" dirty="0" smtClean="0">
                <a:latin typeface="Calibri" pitchFamily="34" charset="0"/>
              </a:rPr>
              <a:t> </a:t>
            </a:r>
            <a:r>
              <a:rPr lang="sk-SK" sz="1200" i="1" dirty="0" smtClean="0">
                <a:latin typeface="Calibri" pitchFamily="34" charset="0"/>
              </a:rPr>
              <a:t>článok 107 až 109 </a:t>
            </a:r>
            <a:r>
              <a:rPr lang="sk-SK" sz="1200" i="1" dirty="0" smtClean="0">
                <a:solidFill>
                  <a:srgbClr val="FF0000"/>
                </a:solidFill>
                <a:latin typeface="Calibri" pitchFamily="34" charset="0"/>
              </a:rPr>
              <a:t>ZFEÚ</a:t>
            </a:r>
            <a:r>
              <a:rPr lang="sk-SK" sz="1200" i="1" dirty="0" smtClean="0">
                <a:latin typeface="Calibri" pitchFamily="34" charset="0"/>
              </a:rPr>
              <a:t>)</a:t>
            </a:r>
          </a:p>
          <a:p>
            <a:pPr marL="0" indent="0">
              <a:buFontTx/>
              <a:buNone/>
            </a:pPr>
            <a:endParaRPr lang="sk-SK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FontTx/>
              <a:buNone/>
            </a:pPr>
            <a:r>
              <a:rPr lang="sk-SK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Záver:</a:t>
            </a:r>
          </a:p>
          <a:p>
            <a:pPr marL="0" indent="0">
              <a:buFontTx/>
              <a:buNone/>
            </a:pPr>
            <a:r>
              <a:rPr lang="sk-SK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Riadiaci orgán pri poskytovaní štátnej pomoci vychádza z ustanovení</a:t>
            </a:r>
            <a:r>
              <a:rPr lang="sk-SK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týchto právnych rámcov, ale aj z ustálenej judikatúry EÚ v oblasti štátnej pomoci, ako aj zo</a:t>
            </a:r>
            <a:r>
              <a:rPr lang="sk-SK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zásad a princípov uvedených v strategických dokumentoch vypracovaných Európskou komisiou vzťahujúcich sa na konkrétnu štátnu pomoc.</a:t>
            </a:r>
          </a:p>
          <a:p>
            <a:pPr lvl="0" algn="just"/>
            <a:endParaRPr lang="sk-SK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3804D-6EDB-4A40-B3DA-E49B4B61EDC0}" type="slidenum">
              <a:rPr lang="sk-SK" smtClean="0"/>
              <a:pPr/>
              <a:t>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247141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k-SK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Iné podmienky a články schém</a:t>
            </a:r>
            <a:endParaRPr lang="sk-SK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3804D-6EDB-4A40-B3DA-E49B4B61EDC0}" type="slidenum">
              <a:rPr lang="sk-SK" smtClean="0"/>
              <a:pPr/>
              <a:t>20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29179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k-SK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Iné podmienky a články schém</a:t>
            </a:r>
            <a:endParaRPr lang="sk-SK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3804D-6EDB-4A40-B3DA-E49B4B61EDC0}" type="slidenum">
              <a:rPr lang="sk-SK" smtClean="0"/>
              <a:pPr/>
              <a:t>21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3001942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k-SK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Iné podmienky a články schém</a:t>
            </a:r>
            <a:endParaRPr lang="sk-SK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3804D-6EDB-4A40-B3DA-E49B4B61EDC0}" type="slidenum">
              <a:rPr lang="sk-SK" smtClean="0"/>
              <a:pPr/>
              <a:t>22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4418516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k-SK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Iné podmienky a články schém</a:t>
            </a:r>
            <a:endParaRPr lang="sk-SK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3804D-6EDB-4A40-B3DA-E49B4B61EDC0}" type="slidenum">
              <a:rPr lang="sk-SK" smtClean="0"/>
              <a:pPr/>
              <a:t>23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5767459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k-SK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Iné podmienky a články schém</a:t>
            </a:r>
            <a:endParaRPr lang="sk-SK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3804D-6EDB-4A40-B3DA-E49B4B61EDC0}" type="slidenum">
              <a:rPr lang="sk-SK" smtClean="0"/>
              <a:pPr/>
              <a:t>24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0266915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k-SK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Iné podmienky a články schém</a:t>
            </a:r>
            <a:endParaRPr lang="sk-SK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3804D-6EDB-4A40-B3DA-E49B4B61EDC0}" type="slidenum">
              <a:rPr lang="sk-SK" smtClean="0"/>
              <a:pPr/>
              <a:t>25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6100069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k-SK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Iné podmienky a články schém</a:t>
            </a:r>
            <a:endParaRPr lang="sk-SK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3804D-6EDB-4A40-B3DA-E49B4B61EDC0}" type="slidenum">
              <a:rPr lang="sk-SK" smtClean="0"/>
              <a:pPr/>
              <a:t>26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7164768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k-SK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Iné podmienky a články schém</a:t>
            </a:r>
            <a:endParaRPr lang="sk-SK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3804D-6EDB-4A40-B3DA-E49B4B61EDC0}" type="slidenum">
              <a:rPr lang="sk-SK" smtClean="0"/>
              <a:pPr/>
              <a:t>27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7995159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3804D-6EDB-4A40-B3DA-E49B4B61EDC0}" type="slidenum">
              <a:rPr lang="sk-SK" smtClean="0"/>
              <a:pPr/>
              <a:t>28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82575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sk-SK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Č.4</a:t>
            </a:r>
            <a:r>
              <a:rPr lang="sk-SK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Základné princípy</a:t>
            </a:r>
          </a:p>
          <a:p>
            <a:endParaRPr lang="sk-SK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k-SK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Vyhnutiu sa nepovolenej štátnej pomoci RO skúma </a:t>
            </a:r>
            <a:r>
              <a:rPr lang="sk-SK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 poskytnutím</a:t>
            </a:r>
            <a:r>
              <a:rPr lang="sk-SK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pomoci </a:t>
            </a:r>
            <a:r>
              <a:rPr lang="sk-SK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</a:t>
            </a:r>
            <a:r>
              <a:rPr lang="sk-SK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aplnenie podmienok a princípov štátnej pomoci pri realizácii Národných/ Pilotných projektov ako aj Dopytovo orientovaných projektov riadiaci orgán posudzuje prostredníctvom „testu štátnej pomoci“, pričom vychádza predovšetkým zo základných kritérií štátnej pomoci a to:</a:t>
            </a:r>
          </a:p>
          <a:p>
            <a:endParaRPr lang="sk-SK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lvl="0" indent="-171450">
              <a:buFontTx/>
              <a:buChar char="-"/>
            </a:pPr>
            <a:r>
              <a:rPr lang="sk-SK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pomoc musí byť poskytnutá štátom alebo z verejných prostriedkov;</a:t>
            </a:r>
          </a:p>
          <a:p>
            <a:pPr marL="171450" lvl="0" indent="-171450">
              <a:buFontTx/>
              <a:buChar char="-"/>
            </a:pPr>
            <a:endParaRPr lang="sk-SK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lvl="0" indent="-171450">
              <a:buFontTx/>
              <a:buChar char="-"/>
            </a:pPr>
            <a:r>
              <a:rPr lang="sk-SK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pomoc musí zvýhodňovať prijímateľov;</a:t>
            </a:r>
          </a:p>
          <a:p>
            <a:pPr marL="171450" lvl="0" indent="-171450">
              <a:buFontTx/>
              <a:buChar char="-"/>
            </a:pPr>
            <a:endParaRPr lang="sk-SK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lvl="0" indent="-171450">
              <a:buFontTx/>
              <a:buChar char="-"/>
            </a:pPr>
            <a:r>
              <a:rPr lang="sk-SK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pomoc je selektívna; resp. má selektívny charakter;</a:t>
            </a:r>
          </a:p>
          <a:p>
            <a:pPr marL="0" lvl="0" indent="0">
              <a:buFontTx/>
              <a:buNone/>
            </a:pPr>
            <a:endParaRPr lang="sk-SK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Tx/>
              <a:buChar char="-"/>
            </a:pPr>
            <a:r>
              <a:rPr lang="sk-SK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pomoc narúša hospodársku súťaž v rámci vnútorného trhu EÚ alebo má vplyv na obchod medzi členskými štátmi (pričom postačuje, keď existuje iba potenciálne/možné riziko narúšania a vplyvu) </a:t>
            </a:r>
          </a:p>
          <a:p>
            <a:pPr lvl="0">
              <a:buFontTx/>
              <a:buChar char="-"/>
            </a:pPr>
            <a:endParaRPr lang="sk-SK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Tx/>
              <a:buNone/>
            </a:pPr>
            <a:r>
              <a:rPr lang="sk-SK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Vzhľadom k tomu, že členské štáty</a:t>
            </a:r>
            <a:r>
              <a:rPr lang="sk-SK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sa pre posudzovanie toho čo je a čo nie je štátna pomoc mohli opierať len o 3 články so zmluvy a o tieto štyri kritériá, Komisia v roku 2016 v rámci modernizácie štátnej pomoci vydala dokument, ktorým je Oznámenie Komisie o pojme štátna pomoc, kde poskytuje ďalšie objasnenia kľúčových informácií týkajúcich sa pojmu štátna pomoc, a kde sa priamo odvoláva či už na rozhodnutia – judikatúru ESD alebo rozhodnutia Komisie vo veci dodržiavania pravidiel o štátnej pomoci jednotlivých členských štátov. Je to pre poskytovateľov veľmi dobrá pomôcka.</a:t>
            </a:r>
            <a:endParaRPr lang="sk-SK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3804D-6EDB-4A40-B3DA-E49B4B61EDC0}" type="slidenum">
              <a:rPr lang="sk-SK" smtClean="0"/>
              <a:pPr/>
              <a:t>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34158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sk-SK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Prijímateľa</a:t>
            </a:r>
            <a:r>
              <a:rPr lang="sk-SK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pomoci priamo ustanovuje článok 107 odsek 1 ZFEÚ. </a:t>
            </a:r>
            <a:endParaRPr lang="sk-SK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3804D-6EDB-4A40-B3DA-E49B4B61EDC0}" type="slidenum">
              <a:rPr lang="sk-SK" smtClean="0"/>
              <a:pPr/>
              <a:t>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948753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k-SK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Základným princípom minimálnej pomoci, resp. </a:t>
            </a:r>
            <a:r>
              <a:rPr lang="sk-SK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pravidlo</a:t>
            </a:r>
            <a:r>
              <a:rPr lang="sk-SK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sk-SK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minimis</a:t>
            </a:r>
            <a:r>
              <a:rPr lang="sk-SK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je založené na predpoklade, že v prevažnej väčšine prípadov nemajú malé sumy </a:t>
            </a:r>
            <a:r>
              <a:rPr lang="sk-SK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pomoci vplyv na obchod a hospodársku súťaž medzi členskými štátmi.</a:t>
            </a:r>
          </a:p>
          <a:p>
            <a:pPr>
              <a:buFontTx/>
              <a:buNone/>
            </a:pPr>
            <a:endParaRPr lang="sk-SK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3804D-6EDB-4A40-B3DA-E49B4B61EDC0}" type="slidenum">
              <a:rPr lang="sk-SK" smtClean="0"/>
              <a:pPr/>
              <a:t>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096738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k-SK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Čo sa týka podmienok pomoci de </a:t>
            </a:r>
            <a:r>
              <a:rPr lang="sk-SK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minimis</a:t>
            </a:r>
            <a:r>
              <a:rPr lang="sk-SK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ktoré upravuje nariadenie Komisie č. 1407/2013, tak toto nariadenie upravuje aj </a:t>
            </a:r>
            <a:r>
              <a:rPr lang="sk-SK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tzv</a:t>
            </a:r>
            <a:r>
              <a:rPr lang="sk-SK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zakázanú pomoc na určité odvetia hospodárstva, kde platí, že ....</a:t>
            </a:r>
          </a:p>
          <a:p>
            <a:endParaRPr lang="sk-SK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k-SK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Uvedené odvetia sú vylúčené z poskytnutia pomoci, napr. aj preto, že pre niektoré odvetvia existuje samostatná úprava pre poskytovanie pomoci de </a:t>
            </a:r>
            <a:r>
              <a:rPr lang="sk-SK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minimis</a:t>
            </a:r>
            <a:r>
              <a:rPr lang="sk-SK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napr. nariadenie Komisie (EÚ) č. 1408/2013 pre pomoc de </a:t>
            </a:r>
            <a:r>
              <a:rPr lang="sk-SK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minimis</a:t>
            </a:r>
            <a:r>
              <a:rPr lang="sk-SK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 sektore poľnohospodárstva. </a:t>
            </a:r>
          </a:p>
          <a:p>
            <a:endParaRPr lang="sk-SK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sk-SK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sk-SK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3804D-6EDB-4A40-B3DA-E49B4B61EDC0}" type="slidenum">
              <a:rPr lang="sk-SK" smtClean="0"/>
              <a:pPr/>
              <a:t>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918459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k-SK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Súčasne</a:t>
            </a:r>
            <a:r>
              <a:rPr lang="sk-SK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nariadenie jasne stanovuje podmienky za akých je možné prijímateľovi pomoc poskytnúť.......</a:t>
            </a:r>
            <a:endParaRPr lang="sk-SK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3804D-6EDB-4A40-B3DA-E49B4B61EDC0}" type="slidenum">
              <a:rPr lang="sk-SK" smtClean="0"/>
              <a:pPr/>
              <a:t>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356289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k-SK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Ak teda prijímateľ predloží tieto požadované podklady, zo strany vykonávateľa musí byť následne overené, že sú v skutku splnené tieto podmienky, .........................</a:t>
            </a:r>
          </a:p>
          <a:p>
            <a:endParaRPr lang="sk-SK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k-SK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Teda vo všeobecnosti platí a musí byť dodržané, že ku dňu poskytnutia pomoci musí</a:t>
            </a:r>
            <a:r>
              <a:rPr lang="sk-SK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Vykonávateľ overiť splnenie všetkých podmienok, až  následne môže prísť k poskytnutiu pomoci. </a:t>
            </a:r>
          </a:p>
          <a:p>
            <a:endParaRPr lang="sk-SK" sz="1200" b="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k-SK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Toto je v podstate všetko najpodstatnejšie pre pochopenie podmienok štátnej pomoci v rámci pochopenia podstaty a podmienok štátnej pomoci</a:t>
            </a:r>
            <a:endParaRPr lang="sk-SK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3804D-6EDB-4A40-B3DA-E49B4B61EDC0}" type="slidenum">
              <a:rPr lang="sk-SK" smtClean="0"/>
              <a:pPr/>
              <a:t>8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210897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3804D-6EDB-4A40-B3DA-E49B4B61EDC0}" type="slidenum">
              <a:rPr lang="sk-SK" smtClean="0"/>
              <a:pPr/>
              <a:t>9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9074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6000">
                <a:solidFill>
                  <a:srgbClr val="FF7F16"/>
                </a:solidFill>
              </a:defRPr>
            </a:lvl1pPr>
          </a:lstStyle>
          <a:p>
            <a:r>
              <a:rPr lang="sk-SK" dirty="0" smtClean="0"/>
              <a:t>Kliknite sem a upravte štýl predlohy nadpisov</a:t>
            </a:r>
            <a:endParaRPr lang="en-US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dirty="0" smtClean="0"/>
              <a:t>Kliknite sem a upravte štýly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Štvrtá úroveň</a:t>
            </a:r>
          </a:p>
          <a:p>
            <a:pPr lvl="4"/>
            <a:r>
              <a:rPr lang="sk-SK" dirty="0" smtClean="0"/>
              <a:t>Piata úroveň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dirty="0" smtClean="0"/>
              <a:t>Kliknite sem a upravte štýl predlohy nadpisov.</a:t>
            </a:r>
            <a:endParaRPr lang="en-US" dirty="0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 algn="l" rtl="0" fontAlgn="base">
              <a:spcBef>
                <a:spcPct val="0"/>
              </a:spcBef>
              <a:spcAft>
                <a:spcPct val="0"/>
              </a:spcAft>
              <a:buNone/>
              <a:defRPr lang="sk-SK" sz="4000" b="1" cap="all" dirty="0" smtClean="0">
                <a:solidFill>
                  <a:srgbClr val="FF7F16"/>
                </a:solidFill>
                <a:latin typeface="Trebuchet MS" pitchFamily="34" charset="0"/>
                <a:ea typeface="+mj-ea"/>
                <a:cs typeface="+mj-cs"/>
                <a:sym typeface="GillSans" pitchFamily="-32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k-SK" dirty="0" smtClean="0"/>
              <a:t>Kliknite sem a upravte štýly predlohy textu.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Kliknite sem a upravte štýl predlohy nadpisov.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dirty="0" smtClean="0"/>
              <a:t>Kliknite sem a upravte štýl predlohy nadpisov.</a:t>
            </a:r>
            <a:endParaRPr lang="en-US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87360" y="254000"/>
            <a:ext cx="11358642" cy="243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dirty="0" smtClean="0">
                <a:sym typeface="GillSans" pitchFamily="-32" charset="0"/>
              </a:rPr>
              <a:t>Nadpis snímky</a:t>
            </a:r>
            <a:endParaRPr lang="en-US" dirty="0" smtClean="0">
              <a:sym typeface="GillSans" pitchFamily="-32" charset="0"/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58798" y="2768600"/>
            <a:ext cx="11287204" cy="5680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dirty="0" smtClean="0">
                <a:sym typeface="GillSans" pitchFamily="-32" charset="0"/>
              </a:rPr>
              <a:t> prvá úroveň textu</a:t>
            </a:r>
            <a:endParaRPr lang="en-US" dirty="0" smtClean="0">
              <a:sym typeface="GillSans" pitchFamily="-32" charset="0"/>
            </a:endParaRPr>
          </a:p>
          <a:p>
            <a:pPr lvl="1"/>
            <a:r>
              <a:rPr lang="sk-SK" dirty="0" smtClean="0">
                <a:sym typeface="GillSans" pitchFamily="-32" charset="0"/>
              </a:rPr>
              <a:t>druhá úroveň</a:t>
            </a:r>
            <a:endParaRPr lang="en-US" dirty="0" smtClean="0">
              <a:sym typeface="GillSans" pitchFamily="-32" charset="0"/>
            </a:endParaRPr>
          </a:p>
          <a:p>
            <a:pPr lvl="2"/>
            <a:r>
              <a:rPr lang="sk-SK" dirty="0" smtClean="0">
                <a:sym typeface="GillSans" pitchFamily="-32" charset="0"/>
              </a:rPr>
              <a:t>tretia úroveň</a:t>
            </a:r>
            <a:endParaRPr lang="en-US" dirty="0" smtClean="0">
              <a:sym typeface="GillSans" pitchFamily="-32" charset="0"/>
            </a:endParaRPr>
          </a:p>
          <a:p>
            <a:pPr lvl="3"/>
            <a:r>
              <a:rPr lang="sk-SK" dirty="0" smtClean="0">
                <a:sym typeface="GillSans" pitchFamily="-32" charset="0"/>
              </a:rPr>
              <a:t>štvrtá úroveň</a:t>
            </a:r>
            <a:endParaRPr lang="en-US" dirty="0" smtClean="0">
              <a:sym typeface="GillSans" pitchFamily="-32" charset="0"/>
            </a:endParaRPr>
          </a:p>
          <a:p>
            <a:pPr lvl="4"/>
            <a:r>
              <a:rPr lang="sk-SK" dirty="0" smtClean="0">
                <a:sym typeface="GillSans" pitchFamily="-32" charset="0"/>
              </a:rPr>
              <a:t>piata úroveň</a:t>
            </a:r>
            <a:endParaRPr lang="en-US" dirty="0" smtClean="0">
              <a:sym typeface="GillSans" pitchFamily="-32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157524" y="8531792"/>
            <a:ext cx="1059916" cy="105991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5" name="Obrázok 4" descr="logo ESF.JPG"/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10002862" y="8542178"/>
            <a:ext cx="785818" cy="11924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80" r:id="rId6"/>
    <p:sldLayoutId id="2147483681" r:id="rId7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600" b="1">
          <a:solidFill>
            <a:srgbClr val="FF7F16"/>
          </a:solidFill>
          <a:latin typeface="Trebuchet MS" pitchFamily="34" charset="0"/>
          <a:ea typeface="+mj-ea"/>
          <a:cs typeface="+mj-cs"/>
          <a:sym typeface="GillSans" pitchFamily="-32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Sans" pitchFamily="-32" charset="0"/>
          <a:ea typeface="ヒラギノ角ゴ ProN W3" pitchFamily="-32" charset="-128"/>
          <a:sym typeface="GillSans" pitchFamily="-32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Sans" pitchFamily="-32" charset="0"/>
          <a:ea typeface="ヒラギノ角ゴ ProN W3" pitchFamily="-32" charset="-128"/>
          <a:sym typeface="GillSans" pitchFamily="-32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Sans" pitchFamily="-32" charset="0"/>
          <a:ea typeface="ヒラギノ角ゴ ProN W3" pitchFamily="-32" charset="-128"/>
          <a:sym typeface="GillSans" pitchFamily="-32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Sans" pitchFamily="-32" charset="0"/>
          <a:ea typeface="ヒラギノ角ゴ ProN W3" pitchFamily="-32" charset="-128"/>
          <a:sym typeface="GillSans" pitchFamily="-3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Sans" pitchFamily="-32" charset="0"/>
          <a:ea typeface="ヒラギノ角ゴ ProN W3" pitchFamily="-32" charset="-128"/>
          <a:sym typeface="GillSans" pitchFamily="-3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Sans" pitchFamily="-32" charset="0"/>
          <a:ea typeface="ヒラギノ角ゴ ProN W3" pitchFamily="-32" charset="-128"/>
          <a:sym typeface="GillSans" pitchFamily="-3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Sans" pitchFamily="-32" charset="0"/>
          <a:ea typeface="ヒラギノ角ゴ ProN W3" pitchFamily="-32" charset="-128"/>
          <a:sym typeface="GillSans" pitchFamily="-3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Sans" pitchFamily="-32" charset="0"/>
          <a:ea typeface="ヒラギノ角ゴ ProN W3" pitchFamily="-32" charset="-128"/>
          <a:sym typeface="GillSans" pitchFamily="-32" charset="0"/>
        </a:defRPr>
      </a:lvl9pPr>
    </p:titleStyle>
    <p:bodyStyle>
      <a:lvl1pPr marL="838200" indent="-571500" algn="l" rtl="0" fontAlgn="base">
        <a:spcBef>
          <a:spcPts val="2400"/>
        </a:spcBef>
        <a:spcAft>
          <a:spcPct val="0"/>
        </a:spcAft>
        <a:buSzPct val="70000"/>
        <a:buFontTx/>
        <a:buBlip>
          <a:blip r:embed="rId11"/>
        </a:buBlip>
        <a:defRPr sz="4200">
          <a:solidFill>
            <a:schemeClr val="tx1"/>
          </a:solidFill>
          <a:latin typeface="Trebuchet MS" pitchFamily="34" charset="0"/>
          <a:ea typeface="+mn-ea"/>
          <a:cs typeface="+mn-cs"/>
          <a:sym typeface="GillSans" pitchFamily="-32" charset="0"/>
        </a:defRPr>
      </a:lvl1pPr>
      <a:lvl2pPr marL="1282700" indent="-571500" algn="l" rtl="0" fontAlgn="base">
        <a:spcBef>
          <a:spcPts val="2400"/>
        </a:spcBef>
        <a:spcAft>
          <a:spcPct val="0"/>
        </a:spcAft>
        <a:buSzPct val="70000"/>
        <a:buFontTx/>
        <a:buBlip>
          <a:blip r:embed="rId11"/>
        </a:buBlip>
        <a:defRPr sz="4200" baseline="0">
          <a:solidFill>
            <a:schemeClr val="tx1"/>
          </a:solidFill>
          <a:latin typeface="Trebuchet MS" pitchFamily="34" charset="0"/>
          <a:ea typeface="+mn-ea"/>
          <a:sym typeface="GillSans" pitchFamily="-32" charset="0"/>
        </a:defRPr>
      </a:lvl2pPr>
      <a:lvl3pPr marL="1727200" indent="-571500" algn="l" rtl="0" fontAlgn="base">
        <a:spcBef>
          <a:spcPts val="2400"/>
        </a:spcBef>
        <a:spcAft>
          <a:spcPct val="0"/>
        </a:spcAft>
        <a:buSzPct val="70000"/>
        <a:buFontTx/>
        <a:buBlip>
          <a:blip r:embed="rId11"/>
        </a:buBlip>
        <a:defRPr sz="4200">
          <a:solidFill>
            <a:schemeClr val="tx1"/>
          </a:solidFill>
          <a:latin typeface="Trebuchet MS" pitchFamily="34" charset="0"/>
          <a:ea typeface="+mn-ea"/>
          <a:sym typeface="GillSans" pitchFamily="-32" charset="0"/>
        </a:defRPr>
      </a:lvl3pPr>
      <a:lvl4pPr marL="2171700" indent="-571500" algn="l" rtl="0" fontAlgn="base">
        <a:spcBef>
          <a:spcPts val="2400"/>
        </a:spcBef>
        <a:spcAft>
          <a:spcPct val="0"/>
        </a:spcAft>
        <a:buSzPct val="70000"/>
        <a:buFontTx/>
        <a:buBlip>
          <a:blip r:embed="rId11"/>
        </a:buBlip>
        <a:defRPr sz="4200">
          <a:solidFill>
            <a:schemeClr val="tx1"/>
          </a:solidFill>
          <a:latin typeface="Trebuchet MS" pitchFamily="34" charset="0"/>
          <a:ea typeface="+mn-ea"/>
          <a:sym typeface="GillSans" pitchFamily="-32" charset="0"/>
        </a:defRPr>
      </a:lvl4pPr>
      <a:lvl5pPr marL="2616200" indent="-571500" algn="l" rtl="0" fontAlgn="base">
        <a:spcBef>
          <a:spcPts val="2400"/>
        </a:spcBef>
        <a:spcAft>
          <a:spcPct val="0"/>
        </a:spcAft>
        <a:buSzPct val="70000"/>
        <a:buFontTx/>
        <a:buBlip>
          <a:blip r:embed="rId11"/>
        </a:buBlip>
        <a:defRPr sz="4200">
          <a:solidFill>
            <a:schemeClr val="tx1"/>
          </a:solidFill>
          <a:latin typeface="Trebuchet MS" pitchFamily="34" charset="0"/>
          <a:ea typeface="+mn-ea"/>
          <a:sym typeface="GillSans" pitchFamily="-32" charset="0"/>
        </a:defRPr>
      </a:lvl5pPr>
      <a:lvl6pPr marL="3073400" indent="-571500" algn="l" rtl="0" fontAlgn="base">
        <a:spcBef>
          <a:spcPts val="2400"/>
        </a:spcBef>
        <a:spcAft>
          <a:spcPct val="0"/>
        </a:spcAft>
        <a:buSzPct val="171000"/>
        <a:buFont typeface="GillSans" pitchFamily="-32" charset="0"/>
        <a:buChar char="•"/>
        <a:defRPr sz="4200">
          <a:solidFill>
            <a:schemeClr val="tx1"/>
          </a:solidFill>
          <a:latin typeface="+mn-lt"/>
          <a:ea typeface="+mn-ea"/>
          <a:sym typeface="GillSans" pitchFamily="-32" charset="0"/>
        </a:defRPr>
      </a:lvl6pPr>
      <a:lvl7pPr marL="3530600" indent="-571500" algn="l" rtl="0" fontAlgn="base">
        <a:spcBef>
          <a:spcPts val="2400"/>
        </a:spcBef>
        <a:spcAft>
          <a:spcPct val="0"/>
        </a:spcAft>
        <a:buSzPct val="171000"/>
        <a:buFont typeface="GillSans" pitchFamily="-32" charset="0"/>
        <a:buChar char="•"/>
        <a:defRPr sz="4200">
          <a:solidFill>
            <a:schemeClr val="tx1"/>
          </a:solidFill>
          <a:latin typeface="+mn-lt"/>
          <a:ea typeface="+mn-ea"/>
          <a:sym typeface="GillSans" pitchFamily="-32" charset="0"/>
        </a:defRPr>
      </a:lvl7pPr>
      <a:lvl8pPr marL="3987800" indent="-571500" algn="l" rtl="0" fontAlgn="base">
        <a:spcBef>
          <a:spcPts val="2400"/>
        </a:spcBef>
        <a:spcAft>
          <a:spcPct val="0"/>
        </a:spcAft>
        <a:buSzPct val="171000"/>
        <a:buFont typeface="GillSans" pitchFamily="-32" charset="0"/>
        <a:buChar char="•"/>
        <a:defRPr sz="4200">
          <a:solidFill>
            <a:schemeClr val="tx1"/>
          </a:solidFill>
          <a:latin typeface="+mn-lt"/>
          <a:ea typeface="+mn-ea"/>
          <a:sym typeface="GillSans" pitchFamily="-32" charset="0"/>
        </a:defRPr>
      </a:lvl8pPr>
      <a:lvl9pPr marL="4445000" indent="-571500" algn="l" rtl="0" fontAlgn="base">
        <a:spcBef>
          <a:spcPts val="2400"/>
        </a:spcBef>
        <a:spcAft>
          <a:spcPct val="0"/>
        </a:spcAft>
        <a:buSzPct val="171000"/>
        <a:buFont typeface="GillSans" pitchFamily="-32" charset="0"/>
        <a:buChar char="•"/>
        <a:defRPr sz="4200">
          <a:solidFill>
            <a:schemeClr val="tx1"/>
          </a:solidFill>
          <a:latin typeface="+mn-lt"/>
          <a:ea typeface="+mn-ea"/>
          <a:sym typeface="GillSans" pitchFamily="-32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mployment.gov.sk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hyperlink" Target="mailto:esf@employment.gov.sk" TargetMode="External"/><Relationship Id="rId4" Type="http://schemas.openxmlformats.org/officeDocument/2006/relationships/hyperlink" Target="http://www.esf.gov.sk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rsr.sk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www.finstat.sk/" TargetMode="External"/><Relationship Id="rId4" Type="http://schemas.openxmlformats.org/officeDocument/2006/relationships/hyperlink" Target="http://www.nace.sk/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rsr.sk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www.finstat.sk/" TargetMode="External"/><Relationship Id="rId4" Type="http://schemas.openxmlformats.org/officeDocument/2006/relationships/hyperlink" Target="http://www.nace.sk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sf.gov.sk/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andrea.sinska@employment.gov.sk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9002730" y="6948502"/>
            <a:ext cx="3286148" cy="1293808"/>
          </a:xfrm>
        </p:spPr>
        <p:txBody>
          <a:bodyPr/>
          <a:lstStyle/>
          <a:p>
            <a:r>
              <a:rPr lang="sk-SK" sz="2000" cap="none" dirty="0" smtClean="0">
                <a:solidFill>
                  <a:srgbClr val="339966"/>
                </a:solidFill>
              </a:rPr>
              <a:t/>
            </a:r>
            <a:br>
              <a:rPr lang="sk-SK" sz="2000" cap="none" dirty="0" smtClean="0">
                <a:solidFill>
                  <a:srgbClr val="339966"/>
                </a:solidFill>
              </a:rPr>
            </a:br>
            <a:r>
              <a:rPr lang="sk-SK" sz="2000" cap="none" dirty="0" smtClean="0">
                <a:solidFill>
                  <a:srgbClr val="339966"/>
                </a:solidFill>
              </a:rPr>
              <a:t>Andrea Šinská</a:t>
            </a:r>
            <a:br>
              <a:rPr lang="sk-SK" sz="2000" cap="none" dirty="0" smtClean="0">
                <a:solidFill>
                  <a:srgbClr val="339966"/>
                </a:solidFill>
              </a:rPr>
            </a:br>
            <a:r>
              <a:rPr lang="sk-SK" sz="2000" cap="none" dirty="0" smtClean="0">
                <a:solidFill>
                  <a:srgbClr val="339966"/>
                </a:solidFill>
              </a:rPr>
              <a:t>Riadiaci orgán MPSVR SR</a:t>
            </a:r>
            <a:endParaRPr lang="sk-SK" sz="2000" cap="none" dirty="0">
              <a:solidFill>
                <a:srgbClr val="339966"/>
              </a:solidFill>
            </a:endParaRPr>
          </a:p>
        </p:txBody>
      </p:sp>
      <p:sp useBgFill="1">
        <p:nvSpPr>
          <p:cNvPr id="8" name="Zástupný symbol textu 7"/>
          <p:cNvSpPr>
            <a:spLocks noGrp="1"/>
          </p:cNvSpPr>
          <p:nvPr>
            <p:ph type="body" idx="1"/>
          </p:nvPr>
        </p:nvSpPr>
        <p:spPr>
          <a:xfrm>
            <a:off x="1027113" y="3276594"/>
            <a:ext cx="11053762" cy="2028834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sk-SK" sz="2400" dirty="0" smtClean="0">
                <a:latin typeface="+mj-lt"/>
              </a:rPr>
              <a:t>Uplatňovanie pravidiel a podmienok </a:t>
            </a:r>
          </a:p>
          <a:p>
            <a:pPr>
              <a:spcAft>
                <a:spcPts val="600"/>
              </a:spcAft>
            </a:pPr>
            <a:r>
              <a:rPr lang="sk-SK" sz="2800" dirty="0" smtClean="0">
                <a:latin typeface="+mj-lt"/>
              </a:rPr>
              <a:t>pomoci  „</a:t>
            </a:r>
            <a:r>
              <a:rPr lang="sk-SK" sz="2800" i="1" dirty="0" smtClean="0">
                <a:latin typeface="+mj-lt"/>
              </a:rPr>
              <a:t>de </a:t>
            </a:r>
            <a:r>
              <a:rPr lang="sk-SK" sz="2800" i="1" dirty="0" err="1" smtClean="0">
                <a:latin typeface="+mj-lt"/>
              </a:rPr>
              <a:t>minimis</a:t>
            </a:r>
            <a:r>
              <a:rPr lang="sk-SK" sz="2800" i="1" dirty="0" smtClean="0">
                <a:latin typeface="+mj-lt"/>
              </a:rPr>
              <a:t>“</a:t>
            </a:r>
          </a:p>
          <a:p>
            <a:pPr>
              <a:spcAft>
                <a:spcPts val="600"/>
              </a:spcAft>
            </a:pPr>
            <a:endParaRPr lang="sk-SK" sz="2800" i="1" dirty="0" smtClean="0">
              <a:latin typeface="+mj-lt"/>
            </a:endParaRPr>
          </a:p>
          <a:p>
            <a:pPr>
              <a:spcAft>
                <a:spcPts val="600"/>
              </a:spcAft>
            </a:pPr>
            <a:r>
              <a:rPr lang="sk-SK" sz="2800" i="1" dirty="0" smtClean="0">
                <a:latin typeface="+mj-lt"/>
              </a:rPr>
              <a:t>Schéma pomoci de </a:t>
            </a:r>
            <a:r>
              <a:rPr lang="sk-SK" sz="2800" i="1" dirty="0" err="1" smtClean="0">
                <a:latin typeface="+mj-lt"/>
              </a:rPr>
              <a:t>minimis</a:t>
            </a:r>
            <a:endParaRPr lang="sk-SK" sz="2800" i="1" dirty="0" smtClean="0">
              <a:latin typeface="+mj-lt"/>
            </a:endParaRPr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9250" y="1253055"/>
            <a:ext cx="8591542" cy="73441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101899"/>
          </a:xfrm>
        </p:spPr>
        <p:txBody>
          <a:bodyPr/>
          <a:lstStyle/>
          <a:p>
            <a:r>
              <a:rPr lang="sk-SK" sz="3200" dirty="0" smtClean="0">
                <a:latin typeface="+mj-lt"/>
              </a:rPr>
              <a:t>Schéma pomoci </a:t>
            </a:r>
            <a:r>
              <a:rPr lang="sk-SK" sz="3200" i="1" dirty="0" smtClean="0">
                <a:latin typeface="+mj-lt"/>
              </a:rPr>
              <a:t>de </a:t>
            </a:r>
            <a:r>
              <a:rPr lang="sk-SK" sz="3200" i="1" dirty="0" err="1" smtClean="0">
                <a:latin typeface="+mj-lt"/>
              </a:rPr>
              <a:t>minimis</a:t>
            </a:r>
            <a:r>
              <a:rPr lang="sk-SK" sz="3200" dirty="0" smtClean="0">
                <a:latin typeface="+mj-lt"/>
              </a:rPr>
              <a:t>: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650875" y="1348408"/>
            <a:ext cx="11352251" cy="714380"/>
          </a:xfrm>
        </p:spPr>
        <p:txBody>
          <a:bodyPr anchor="ctr"/>
          <a:lstStyle/>
          <a:p>
            <a:pPr lvl="0"/>
            <a:r>
              <a:rPr lang="sk-SK" sz="1800" dirty="0" smtClean="0">
                <a:latin typeface="+mn-lt"/>
              </a:rPr>
              <a:t>Článok B. </a:t>
            </a:r>
            <a:r>
              <a:rPr lang="sk-SK" sz="1800" cap="small" dirty="0" smtClean="0">
                <a:latin typeface="+mn-lt"/>
              </a:rPr>
              <a:t>Právny základ schémy pomoci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50875" y="2376470"/>
            <a:ext cx="11352251" cy="6335730"/>
          </a:xfrm>
        </p:spPr>
        <p:txBody>
          <a:bodyPr/>
          <a:lstStyle/>
          <a:p>
            <a:pPr lvl="0" algn="just">
              <a:spcBef>
                <a:spcPts val="0"/>
              </a:spcBef>
              <a:spcAft>
                <a:spcPts val="600"/>
              </a:spcAft>
            </a:pPr>
            <a:r>
              <a:rPr lang="sk-SK" sz="1800" dirty="0" smtClean="0">
                <a:latin typeface="+mn-lt"/>
              </a:rPr>
              <a:t>Zmluva </a:t>
            </a:r>
            <a:r>
              <a:rPr lang="sk-SK" sz="1800" dirty="0">
                <a:latin typeface="+mn-lt"/>
              </a:rPr>
              <a:t>o fungovaní Európskej únie </a:t>
            </a:r>
            <a:endParaRPr lang="sk-SK" sz="1800" dirty="0" smtClean="0">
              <a:latin typeface="+mn-lt"/>
            </a:endParaRPr>
          </a:p>
          <a:p>
            <a:pPr lvl="0" algn="just">
              <a:spcBef>
                <a:spcPts val="0"/>
              </a:spcBef>
              <a:spcAft>
                <a:spcPts val="600"/>
              </a:spcAft>
            </a:pPr>
            <a:r>
              <a:rPr lang="sk-SK" sz="1800" dirty="0" smtClean="0">
                <a:latin typeface="+mn-lt"/>
              </a:rPr>
              <a:t>Nariadenie </a:t>
            </a:r>
            <a:r>
              <a:rPr lang="sk-SK" sz="1800" dirty="0">
                <a:latin typeface="+mn-lt"/>
              </a:rPr>
              <a:t>Komisie (EÚ) č. 1407/2013 z 18. decembra 2013 o uplatňovaní článkov 107 a 108 Zmluvy o fungovaní Európskej únie na pomoc </a:t>
            </a:r>
            <a:r>
              <a:rPr lang="sk-SK" sz="1800" i="1" dirty="0">
                <a:latin typeface="+mn-lt"/>
              </a:rPr>
              <a:t>de </a:t>
            </a:r>
            <a:r>
              <a:rPr lang="sk-SK" sz="1800" i="1" dirty="0" err="1">
                <a:latin typeface="+mn-lt"/>
              </a:rPr>
              <a:t>minimis</a:t>
            </a:r>
            <a:r>
              <a:rPr lang="sk-SK" sz="1800" i="1" dirty="0">
                <a:latin typeface="+mn-lt"/>
              </a:rPr>
              <a:t> </a:t>
            </a:r>
            <a:r>
              <a:rPr lang="sk-SK" sz="1800" dirty="0">
                <a:latin typeface="+mn-lt"/>
              </a:rPr>
              <a:t>v platnom znení</a:t>
            </a:r>
            <a:r>
              <a:rPr lang="sk-SK" sz="1800" i="1" dirty="0">
                <a:latin typeface="+mn-lt"/>
              </a:rPr>
              <a:t> </a:t>
            </a:r>
            <a:endParaRPr lang="sk-SK" sz="1800" i="1" dirty="0" smtClean="0">
              <a:latin typeface="+mn-lt"/>
            </a:endParaRPr>
          </a:p>
          <a:p>
            <a:pPr lvl="0" algn="just">
              <a:spcBef>
                <a:spcPts val="0"/>
              </a:spcBef>
              <a:spcAft>
                <a:spcPts val="600"/>
              </a:spcAft>
            </a:pPr>
            <a:r>
              <a:rPr lang="sk-SK" sz="1800" i="1" dirty="0" smtClean="0">
                <a:latin typeface="+mn-lt"/>
              </a:rPr>
              <a:t>PRÍLOHA </a:t>
            </a:r>
            <a:r>
              <a:rPr lang="sk-SK" sz="1800" i="1" dirty="0">
                <a:latin typeface="+mn-lt"/>
              </a:rPr>
              <a:t>I</a:t>
            </a:r>
            <a:r>
              <a:rPr lang="sk-SK" sz="1800" dirty="0">
                <a:latin typeface="+mn-lt"/>
              </a:rPr>
              <a:t> nariadenia Komisie (EÚ) č. 651/2014 zo 17. júna 2014 o vyhlásení určitých kategórií pomoci za zlučiteľné s vnútorným trhom podľa článkov 107 a 108 zmluvy v platnom znení;</a:t>
            </a:r>
          </a:p>
          <a:p>
            <a:pPr lvl="0" algn="just">
              <a:spcBef>
                <a:spcPts val="0"/>
              </a:spcBef>
              <a:spcAft>
                <a:spcPts val="600"/>
              </a:spcAft>
            </a:pPr>
            <a:r>
              <a:rPr lang="sk-SK" sz="1800" dirty="0">
                <a:latin typeface="+mn-lt"/>
              </a:rPr>
              <a:t>Nariadenie Európskeho parlamentu a Rady (EÚ) č. 1303/2013 </a:t>
            </a:r>
            <a:r>
              <a:rPr lang="sk-SK" sz="1800" dirty="0" smtClean="0">
                <a:latin typeface="+mn-lt"/>
              </a:rPr>
              <a:t>nariadenia </a:t>
            </a:r>
            <a:r>
              <a:rPr lang="sk-SK" sz="1800" dirty="0">
                <a:latin typeface="+mn-lt"/>
              </a:rPr>
              <a:t>Rady (ES) č. 1081/2006 (ďalej aj “Nariadenie EP a Rady (EÚ) č. 1304/2013“);</a:t>
            </a:r>
          </a:p>
          <a:p>
            <a:pPr lvl="0" algn="just">
              <a:spcBef>
                <a:spcPts val="0"/>
              </a:spcBef>
              <a:spcAft>
                <a:spcPts val="600"/>
              </a:spcAft>
            </a:pPr>
            <a:r>
              <a:rPr lang="sk-SK" sz="1800" dirty="0">
                <a:latin typeface="+mn-lt"/>
              </a:rPr>
              <a:t>zákon č. 358/2015 Z. z </a:t>
            </a:r>
            <a:r>
              <a:rPr lang="sk-SK" sz="1800" dirty="0" smtClean="0">
                <a:latin typeface="+mn-lt"/>
              </a:rPr>
              <a:t>zákon </a:t>
            </a:r>
            <a:r>
              <a:rPr lang="sk-SK" sz="1800" dirty="0">
                <a:latin typeface="+mn-lt"/>
              </a:rPr>
              <a:t>o štátnej </a:t>
            </a:r>
            <a:r>
              <a:rPr lang="sk-SK" sz="1800" dirty="0" smtClean="0">
                <a:latin typeface="+mn-lt"/>
              </a:rPr>
              <a:t>pomoci</a:t>
            </a:r>
          </a:p>
          <a:p>
            <a:pPr lvl="0" algn="just">
              <a:spcBef>
                <a:spcPts val="0"/>
              </a:spcBef>
              <a:spcAft>
                <a:spcPts val="600"/>
              </a:spcAft>
            </a:pPr>
            <a:r>
              <a:rPr lang="sk-SK" sz="1800" dirty="0" smtClean="0">
                <a:latin typeface="+mn-lt"/>
              </a:rPr>
              <a:t>zákon </a:t>
            </a:r>
            <a:r>
              <a:rPr lang="sk-SK" sz="1800" dirty="0">
                <a:latin typeface="+mn-lt"/>
              </a:rPr>
              <a:t>č. 292/2014 Z. z. o príspevku poskytovanom z </a:t>
            </a:r>
            <a:r>
              <a:rPr lang="sk-SK" sz="1800" dirty="0" smtClean="0">
                <a:latin typeface="+mn-lt"/>
              </a:rPr>
              <a:t>EŠIF </a:t>
            </a:r>
            <a:endParaRPr lang="sk-SK" sz="1800" dirty="0">
              <a:latin typeface="+mn-lt"/>
            </a:endParaRPr>
          </a:p>
          <a:p>
            <a:pPr lvl="0" algn="just">
              <a:spcBef>
                <a:spcPts val="0"/>
              </a:spcBef>
              <a:spcAft>
                <a:spcPts val="600"/>
              </a:spcAft>
            </a:pPr>
            <a:r>
              <a:rPr lang="sk-SK" sz="1800" dirty="0">
                <a:latin typeface="+mn-lt"/>
              </a:rPr>
              <a:t>zákon č. 523/2004 Z. z. o rozpočtových pravidlách verejnej správy </a:t>
            </a:r>
            <a:endParaRPr lang="sk-SK" sz="1800" dirty="0" smtClean="0">
              <a:latin typeface="+mn-lt"/>
            </a:endParaRPr>
          </a:p>
          <a:p>
            <a:pPr lvl="0" algn="just">
              <a:spcBef>
                <a:spcPts val="0"/>
              </a:spcBef>
              <a:spcAft>
                <a:spcPts val="600"/>
              </a:spcAft>
            </a:pPr>
            <a:r>
              <a:rPr lang="sk-SK" sz="1800" dirty="0" smtClean="0">
                <a:latin typeface="+mn-lt"/>
              </a:rPr>
              <a:t>zákon </a:t>
            </a:r>
            <a:r>
              <a:rPr lang="sk-SK" sz="1800" dirty="0">
                <a:latin typeface="+mn-lt"/>
              </a:rPr>
              <a:t>č. 453/2003 Z.  z. o orgánoch štátnej správy v oblasti sociálnych vecí, rodiny a služieb zamestnanosti </a:t>
            </a:r>
            <a:endParaRPr lang="sk-SK" sz="1800" dirty="0" smtClean="0">
              <a:latin typeface="+mn-lt"/>
            </a:endParaRPr>
          </a:p>
          <a:p>
            <a:pPr lvl="0" algn="just">
              <a:spcBef>
                <a:spcPts val="0"/>
              </a:spcBef>
              <a:spcAft>
                <a:spcPts val="600"/>
              </a:spcAft>
            </a:pPr>
            <a:r>
              <a:rPr lang="sk-SK" sz="1800" dirty="0" smtClean="0">
                <a:latin typeface="+mn-lt"/>
              </a:rPr>
              <a:t>zákon </a:t>
            </a:r>
            <a:r>
              <a:rPr lang="sk-SK" sz="1800" dirty="0">
                <a:latin typeface="+mn-lt"/>
              </a:rPr>
              <a:t>č. 5/2004 Z. z. o službách zamestnanosti </a:t>
            </a:r>
            <a:endParaRPr lang="sk-SK" sz="1800" dirty="0" smtClean="0">
              <a:latin typeface="+mn-lt"/>
            </a:endParaRPr>
          </a:p>
          <a:p>
            <a:pPr lvl="0" algn="just">
              <a:spcBef>
                <a:spcPts val="0"/>
              </a:spcBef>
              <a:spcAft>
                <a:spcPts val="600"/>
              </a:spcAft>
            </a:pPr>
            <a:r>
              <a:rPr lang="sk-SK" sz="1800" dirty="0" smtClean="0">
                <a:latin typeface="+mn-lt"/>
              </a:rPr>
              <a:t>zákon </a:t>
            </a:r>
            <a:r>
              <a:rPr lang="sk-SK" sz="1800" dirty="0">
                <a:latin typeface="+mn-lt"/>
              </a:rPr>
              <a:t>č. 357/2015 Z. z. o finančnej kontrole a audite  </a:t>
            </a:r>
            <a:endParaRPr lang="sk-SK" sz="1800" dirty="0" smtClean="0">
              <a:latin typeface="+mn-lt"/>
            </a:endParaRPr>
          </a:p>
          <a:p>
            <a:pPr lvl="0" algn="just">
              <a:spcBef>
                <a:spcPts val="0"/>
              </a:spcBef>
            </a:pPr>
            <a:r>
              <a:rPr lang="sk-SK" sz="1800" dirty="0" smtClean="0">
                <a:latin typeface="+mn-lt"/>
              </a:rPr>
              <a:t>Zákon </a:t>
            </a:r>
            <a:r>
              <a:rPr lang="sk-SK" sz="1800" dirty="0">
                <a:latin typeface="+mn-lt"/>
              </a:rPr>
              <a:t>č. 343/2015 Z. z. o verejnom obstarávaní </a:t>
            </a:r>
            <a:endParaRPr lang="sk-SK" sz="1800" dirty="0" smtClean="0">
              <a:latin typeface="+mn-lt"/>
            </a:endParaRPr>
          </a:p>
          <a:p>
            <a:pPr marL="266700" lvl="0" indent="0" algn="just">
              <a:spcBef>
                <a:spcPts val="0"/>
              </a:spcBef>
              <a:buNone/>
            </a:pPr>
            <a:endParaRPr lang="sk-SK" sz="1800" dirty="0">
              <a:latin typeface="+mn-lt"/>
            </a:endParaRPr>
          </a:p>
          <a:p>
            <a:pPr marL="266700" lv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sk-SK" sz="1800" dirty="0" smtClean="0">
                <a:latin typeface="+mn-lt"/>
              </a:rPr>
              <a:t>Schéma </a:t>
            </a:r>
            <a:r>
              <a:rPr lang="sk-SK" sz="1800" dirty="0">
                <a:latin typeface="+mn-lt"/>
              </a:rPr>
              <a:t>pomoci nie je všeobecne záväzným právnym predpisom, ale dokumentom, ktorý upravuje poskytovanie pomoci v súlade s jej príslušným právnym základom a príslušnými pravidlami EÚ a SR pre štátnu pomoc</a:t>
            </a:r>
            <a:r>
              <a:rPr lang="sk-SK" sz="1800" dirty="0" smtClean="0">
                <a:latin typeface="+mn-lt"/>
              </a:rPr>
              <a:t>.</a:t>
            </a:r>
          </a:p>
          <a:p>
            <a:pPr marL="266700" lvl="0" indent="0" algn="just">
              <a:spcBef>
                <a:spcPts val="0"/>
              </a:spcBef>
              <a:buNone/>
            </a:pPr>
            <a:endParaRPr lang="sk-SK" sz="1800" i="1" dirty="0">
              <a:latin typeface="+mn-lt"/>
            </a:endParaRPr>
          </a:p>
          <a:p>
            <a:pPr marL="266700" lvl="0" indent="0" algn="just">
              <a:spcBef>
                <a:spcPts val="0"/>
              </a:spcBef>
              <a:buNone/>
            </a:pPr>
            <a:endParaRPr lang="sk-SK" sz="1800" i="1" dirty="0" smtClean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3200" dirty="0" smtClean="0">
                <a:latin typeface="+mj-lt"/>
              </a:rPr>
              <a:t>Schéma pomoci </a:t>
            </a:r>
            <a:r>
              <a:rPr lang="sk-SK" sz="3200" i="1" dirty="0" smtClean="0">
                <a:latin typeface="+mj-lt"/>
              </a:rPr>
              <a:t>de </a:t>
            </a:r>
            <a:r>
              <a:rPr lang="sk-SK" sz="3200" i="1" dirty="0" err="1" smtClean="0">
                <a:latin typeface="+mj-lt"/>
              </a:rPr>
              <a:t>minimis</a:t>
            </a:r>
            <a:r>
              <a:rPr lang="sk-SK" sz="3200" dirty="0" smtClean="0">
                <a:latin typeface="+mj-lt"/>
              </a:rPr>
              <a:t>: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650875" y="1733528"/>
            <a:ext cx="11352251" cy="714380"/>
          </a:xfrm>
        </p:spPr>
        <p:txBody>
          <a:bodyPr anchor="ctr"/>
          <a:lstStyle/>
          <a:p>
            <a:pPr lvl="0"/>
            <a:r>
              <a:rPr lang="sk-SK" sz="1800" dirty="0" smtClean="0">
                <a:latin typeface="+mn-lt"/>
              </a:rPr>
              <a:t>Článok D. </a:t>
            </a:r>
            <a:r>
              <a:rPr lang="sk-SK" sz="1800" cap="small" dirty="0" smtClean="0">
                <a:latin typeface="+mn-lt"/>
              </a:rPr>
              <a:t>Poskytovateľ pomoci a Vykonávateľ schémy</a:t>
            </a:r>
            <a:endParaRPr lang="sk-SK" sz="1800" cap="small" dirty="0">
              <a:latin typeface="+mn-lt"/>
            </a:endParaRP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50875" y="2376470"/>
            <a:ext cx="11352251" cy="6335730"/>
          </a:xfrm>
        </p:spPr>
        <p:txBody>
          <a:bodyPr/>
          <a:lstStyle/>
          <a:p>
            <a:r>
              <a:rPr lang="sk-SK" sz="1800" b="1" dirty="0">
                <a:latin typeface="+mn-lt"/>
              </a:rPr>
              <a:t>Poskytovateľ pomoci </a:t>
            </a:r>
            <a:r>
              <a:rPr lang="sk-SK" sz="1800" dirty="0">
                <a:latin typeface="+mn-lt"/>
              </a:rPr>
              <a:t>(ďalej len „poskytovateľ“)</a:t>
            </a:r>
            <a:endParaRPr lang="sk-SK" sz="1800" i="1" dirty="0">
              <a:latin typeface="+mn-lt"/>
            </a:endParaRPr>
          </a:p>
          <a:p>
            <a:pPr marL="266700" indent="0">
              <a:buNone/>
            </a:pPr>
            <a:r>
              <a:rPr lang="sk-SK" sz="1800" cap="small" dirty="0" smtClean="0">
                <a:latin typeface="+mn-lt"/>
              </a:rPr>
              <a:t>	Ministerstvo </a:t>
            </a:r>
            <a:r>
              <a:rPr lang="sk-SK" sz="1800" cap="small" dirty="0">
                <a:latin typeface="+mn-lt"/>
              </a:rPr>
              <a:t>práce sociálnych vecí a rodiny SR</a:t>
            </a:r>
            <a:endParaRPr lang="sk-SK" sz="1800" i="1" dirty="0">
              <a:latin typeface="+mn-lt"/>
            </a:endParaRPr>
          </a:p>
          <a:p>
            <a:pPr marL="266700" indent="0">
              <a:buNone/>
            </a:pPr>
            <a:r>
              <a:rPr lang="sk-SK" sz="1800" dirty="0" smtClean="0">
                <a:latin typeface="+mn-lt"/>
              </a:rPr>
              <a:t>	Špitálska  </a:t>
            </a:r>
            <a:r>
              <a:rPr lang="sk-SK" sz="1800" dirty="0">
                <a:latin typeface="+mn-lt"/>
              </a:rPr>
              <a:t>4 – </a:t>
            </a:r>
            <a:r>
              <a:rPr lang="sk-SK" sz="1800" dirty="0" smtClean="0">
                <a:latin typeface="+mn-lt"/>
              </a:rPr>
              <a:t>6, 816 </a:t>
            </a:r>
            <a:r>
              <a:rPr lang="sk-SK" sz="1800" dirty="0">
                <a:latin typeface="+mn-lt"/>
              </a:rPr>
              <a:t>43  Bratislava</a:t>
            </a:r>
          </a:p>
          <a:p>
            <a:pPr marL="266700" indent="0">
              <a:buNone/>
            </a:pPr>
            <a:r>
              <a:rPr lang="sk-SK" sz="1800" dirty="0" smtClean="0">
                <a:latin typeface="+mn-lt"/>
              </a:rPr>
              <a:t>	webové </a:t>
            </a:r>
            <a:r>
              <a:rPr lang="sk-SK" sz="1800" dirty="0">
                <a:latin typeface="+mn-lt"/>
              </a:rPr>
              <a:t>sídlo: </a:t>
            </a:r>
            <a:r>
              <a:rPr lang="sk-SK" sz="1800" u="sng" dirty="0">
                <a:latin typeface="+mn-lt"/>
                <a:hlinkClick r:id="rId3"/>
              </a:rPr>
              <a:t>www.employment.gov.sk</a:t>
            </a:r>
            <a:r>
              <a:rPr lang="sk-SK" sz="1800" dirty="0">
                <a:latin typeface="+mn-lt"/>
              </a:rPr>
              <a:t> a </a:t>
            </a:r>
            <a:r>
              <a:rPr lang="sk-SK" sz="1800" u="sng" dirty="0">
                <a:latin typeface="+mn-lt"/>
                <a:hlinkClick r:id="rId4"/>
              </a:rPr>
              <a:t>www.esf.gov.sk</a:t>
            </a:r>
            <a:endParaRPr lang="sk-SK" sz="1800" dirty="0">
              <a:latin typeface="+mn-lt"/>
            </a:endParaRPr>
          </a:p>
          <a:p>
            <a:pPr marL="266700" indent="0">
              <a:buNone/>
            </a:pPr>
            <a:r>
              <a:rPr lang="sk-SK" sz="1800" dirty="0" smtClean="0">
                <a:latin typeface="+mn-lt"/>
              </a:rPr>
              <a:t>	telefonický </a:t>
            </a:r>
            <a:r>
              <a:rPr lang="sk-SK" sz="1800" dirty="0">
                <a:latin typeface="+mn-lt"/>
              </a:rPr>
              <a:t>kontakt: +421 20 460 000</a:t>
            </a:r>
          </a:p>
          <a:p>
            <a:pPr marL="266700" indent="0">
              <a:buNone/>
            </a:pPr>
            <a:r>
              <a:rPr lang="sk-SK" sz="1800" dirty="0" smtClean="0">
                <a:latin typeface="+mn-lt"/>
              </a:rPr>
              <a:t>	e</a:t>
            </a:r>
            <a:r>
              <a:rPr lang="sk-SK" sz="1800" b="1" dirty="0" smtClean="0">
                <a:latin typeface="+mn-lt"/>
              </a:rPr>
              <a:t>-</a:t>
            </a:r>
            <a:r>
              <a:rPr lang="sk-SK" sz="1800" dirty="0" smtClean="0">
                <a:latin typeface="+mn-lt"/>
              </a:rPr>
              <a:t>mailová </a:t>
            </a:r>
            <a:r>
              <a:rPr lang="sk-SK" sz="1800" dirty="0">
                <a:latin typeface="+mn-lt"/>
              </a:rPr>
              <a:t>adresa: </a:t>
            </a:r>
            <a:r>
              <a:rPr lang="sk-SK" sz="1800" u="sng" dirty="0" smtClean="0">
                <a:latin typeface="+mn-lt"/>
                <a:hlinkClick r:id="rId5"/>
              </a:rPr>
              <a:t>esf@employment.gov.sk</a:t>
            </a:r>
            <a:endParaRPr lang="sk-SK" sz="1800" dirty="0">
              <a:latin typeface="+mn-lt"/>
            </a:endParaRPr>
          </a:p>
          <a:p>
            <a:pPr marL="266700" indent="0">
              <a:buNone/>
            </a:pPr>
            <a:endParaRPr lang="sk-SK" sz="1800" dirty="0">
              <a:latin typeface="+mn-lt"/>
            </a:endParaRPr>
          </a:p>
          <a:p>
            <a:pPr marL="266700" indent="0">
              <a:buNone/>
            </a:pPr>
            <a:r>
              <a:rPr lang="sk-SK" sz="2000" b="1" dirty="0" smtClean="0">
                <a:latin typeface="+mn-lt"/>
              </a:rPr>
              <a:t>	Poskytovateľ </a:t>
            </a:r>
            <a:r>
              <a:rPr lang="sk-SK" sz="2000" b="1" dirty="0">
                <a:latin typeface="+mn-lt"/>
              </a:rPr>
              <a:t>pomoci je zároveň vykonávateľom schémy. </a:t>
            </a:r>
          </a:p>
          <a:p>
            <a:pPr marL="266700" indent="0">
              <a:buNone/>
            </a:pPr>
            <a:r>
              <a:rPr lang="sk-SK" sz="2000" b="1" dirty="0">
                <a:latin typeface="+mn-lt"/>
              </a:rPr>
              <a:t>	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029891"/>
          </a:xfrm>
        </p:spPr>
        <p:txBody>
          <a:bodyPr/>
          <a:lstStyle/>
          <a:p>
            <a:r>
              <a:rPr lang="sk-SK" sz="3200" dirty="0" smtClean="0">
                <a:latin typeface="+mj-lt"/>
              </a:rPr>
              <a:t>Schéma pomoci </a:t>
            </a:r>
            <a:r>
              <a:rPr lang="sk-SK" sz="3200" i="1" dirty="0" smtClean="0">
                <a:latin typeface="+mj-lt"/>
              </a:rPr>
              <a:t>de </a:t>
            </a:r>
            <a:r>
              <a:rPr lang="sk-SK" sz="3200" i="1" dirty="0" err="1" smtClean="0">
                <a:latin typeface="+mj-lt"/>
              </a:rPr>
              <a:t>minimis</a:t>
            </a:r>
            <a:r>
              <a:rPr lang="sk-SK" sz="3200" dirty="0" smtClean="0">
                <a:latin typeface="+mj-lt"/>
              </a:rPr>
              <a:t>: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650875" y="1276400"/>
            <a:ext cx="11352251" cy="714379"/>
          </a:xfrm>
        </p:spPr>
        <p:txBody>
          <a:bodyPr/>
          <a:lstStyle/>
          <a:p>
            <a:pPr lvl="0"/>
            <a:r>
              <a:rPr lang="sk-SK" sz="1800" dirty="0" smtClean="0">
                <a:latin typeface="+mn-lt"/>
              </a:rPr>
              <a:t>Článok </a:t>
            </a:r>
            <a:r>
              <a:rPr lang="sk-SK" sz="1800" cap="small" dirty="0" smtClean="0">
                <a:latin typeface="+mn-lt"/>
              </a:rPr>
              <a:t>E. Prijímatelia pomoci</a:t>
            </a:r>
            <a:endParaRPr lang="sk-SK" sz="1800" cap="small" dirty="0">
              <a:latin typeface="+mn-lt"/>
            </a:endParaRP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50875" y="2140496"/>
            <a:ext cx="11352251" cy="6335730"/>
          </a:xfrm>
        </p:spPr>
        <p:txBody>
          <a:bodyPr/>
          <a:lstStyle/>
          <a:p>
            <a:pPr marL="266700" indent="0" algn="just">
              <a:spcBef>
                <a:spcPts val="0"/>
              </a:spcBef>
              <a:spcAft>
                <a:spcPts val="1800"/>
              </a:spcAft>
              <a:buNone/>
            </a:pPr>
            <a:r>
              <a:rPr lang="sk-SK" sz="2000" dirty="0">
                <a:latin typeface="+mn-lt"/>
              </a:rPr>
              <a:t>Prijímateľmi pomoci sú subjekty, ktoré sú v rámci svojej činnosti zapojené do hospodárskej činnosti, tzn. že ich možno považovať za podniky v zmysle čl. 107 ods. 1 Zmluvy.  </a:t>
            </a:r>
            <a:endParaRPr lang="sk-SK" sz="2000" dirty="0" smtClean="0">
              <a:latin typeface="+mn-lt"/>
            </a:endParaRPr>
          </a:p>
          <a:p>
            <a:pPr marL="266700" indent="0" algn="just">
              <a:spcBef>
                <a:spcPts val="0"/>
              </a:spcBef>
              <a:spcAft>
                <a:spcPts val="1800"/>
              </a:spcAft>
              <a:buNone/>
            </a:pPr>
            <a:r>
              <a:rPr lang="sk-SK" sz="2000" dirty="0" smtClean="0">
                <a:latin typeface="+mn-lt"/>
              </a:rPr>
              <a:t>Podľa </a:t>
            </a:r>
            <a:r>
              <a:rPr lang="sk-SK" sz="2000" dirty="0">
                <a:latin typeface="+mn-lt"/>
              </a:rPr>
              <a:t>čl. 107 ods. 1 Zmluvy je </a:t>
            </a:r>
            <a:r>
              <a:rPr lang="sk-SK" sz="2000" b="1" dirty="0">
                <a:latin typeface="+mn-lt"/>
              </a:rPr>
              <a:t>podnikom každý subjekt vykonávajúci hospodársku činnosť </a:t>
            </a:r>
            <a:r>
              <a:rPr lang="sk-SK" sz="2000" b="1" u="sng" dirty="0">
                <a:latin typeface="+mn-lt"/>
              </a:rPr>
              <a:t>bez ohľadu na právne postavenie, spôsob financovania a bez ohľadu na to, či dosahuje zis</a:t>
            </a:r>
            <a:r>
              <a:rPr lang="sk-SK" sz="2000" b="1" dirty="0">
                <a:latin typeface="+mn-lt"/>
              </a:rPr>
              <a:t>k, </a:t>
            </a:r>
            <a:r>
              <a:rPr lang="sk-SK" sz="2000" dirty="0">
                <a:latin typeface="+mn-lt"/>
              </a:rPr>
              <a:t>napr. aj neziskové organizácie, neziskové organizácie poskytujúce verejnoprospešné služby, občianske združenia, združenia občanov, nadácie, ktoré vykonávajú  hospodársku (ekonomickú) činnosť, alebo realizujú aktivity, ktorých výstupom je hospodárska (ekonomická) činnosť. </a:t>
            </a:r>
            <a:endParaRPr lang="sk-SK" sz="2000" dirty="0" smtClean="0">
              <a:latin typeface="+mn-lt"/>
            </a:endParaRPr>
          </a:p>
          <a:p>
            <a:pPr marL="266700" indent="0" algn="just">
              <a:spcBef>
                <a:spcPts val="0"/>
              </a:spcBef>
              <a:spcAft>
                <a:spcPts val="1800"/>
              </a:spcAft>
              <a:buNone/>
            </a:pPr>
            <a:r>
              <a:rPr lang="sk-SK" sz="2000" b="1" dirty="0" smtClean="0">
                <a:latin typeface="+mn-lt"/>
              </a:rPr>
              <a:t>Hospodárskou </a:t>
            </a:r>
            <a:r>
              <a:rPr lang="sk-SK" sz="2000" b="1" dirty="0">
                <a:latin typeface="+mn-lt"/>
              </a:rPr>
              <a:t>činnosťou sa rozumie každá činnosť, ktorá spočíva v ponuke tovaru alebo služieb alebo v ponuke tovaru a služieb na trhu</a:t>
            </a:r>
            <a:r>
              <a:rPr lang="sk-SK" sz="2000" b="1" dirty="0" smtClean="0">
                <a:latin typeface="+mn-lt"/>
              </a:rPr>
              <a:t>.</a:t>
            </a:r>
          </a:p>
          <a:p>
            <a:pPr marL="266700" indent="0" algn="just">
              <a:spcBef>
                <a:spcPts val="0"/>
              </a:spcBef>
              <a:spcAft>
                <a:spcPts val="1800"/>
              </a:spcAft>
              <a:buNone/>
            </a:pPr>
            <a:endParaRPr lang="sk-SK" sz="2000" b="1" dirty="0">
              <a:latin typeface="+mn-lt"/>
            </a:endParaRPr>
          </a:p>
          <a:p>
            <a:pPr marL="266700" indent="0" algn="just">
              <a:spcBef>
                <a:spcPts val="0"/>
              </a:spcBef>
              <a:spcAft>
                <a:spcPts val="1800"/>
              </a:spcAft>
              <a:buNone/>
            </a:pPr>
            <a:endParaRPr lang="sk-SK" sz="2000" b="1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3200" dirty="0" smtClean="0">
                <a:latin typeface="+mj-lt"/>
              </a:rPr>
              <a:t>Schéma pomoci </a:t>
            </a:r>
            <a:r>
              <a:rPr lang="sk-SK" sz="3200" i="1" dirty="0" smtClean="0">
                <a:latin typeface="+mj-lt"/>
              </a:rPr>
              <a:t>de </a:t>
            </a:r>
            <a:r>
              <a:rPr lang="sk-SK" sz="3200" i="1" dirty="0" err="1" smtClean="0">
                <a:latin typeface="+mj-lt"/>
              </a:rPr>
              <a:t>minimis</a:t>
            </a:r>
            <a:r>
              <a:rPr lang="sk-SK" sz="3200" dirty="0" smtClean="0">
                <a:latin typeface="+mj-lt"/>
              </a:rPr>
              <a:t>: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650875" y="1590653"/>
            <a:ext cx="11352251" cy="714379"/>
          </a:xfrm>
        </p:spPr>
        <p:txBody>
          <a:bodyPr/>
          <a:lstStyle/>
          <a:p>
            <a:pPr lvl="0"/>
            <a:r>
              <a:rPr lang="sk-SK" sz="1800" dirty="0" smtClean="0">
                <a:latin typeface="+mn-lt"/>
              </a:rPr>
              <a:t>Článok </a:t>
            </a:r>
            <a:r>
              <a:rPr lang="sk-SK" sz="1800" cap="small" dirty="0" smtClean="0">
                <a:latin typeface="+mn-lt"/>
              </a:rPr>
              <a:t>E. Prijímatelia pomoci </a:t>
            </a:r>
            <a:endParaRPr lang="sk-SK" sz="1800" cap="small" dirty="0">
              <a:latin typeface="+mn-lt"/>
            </a:endParaRP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50875" y="2376470"/>
            <a:ext cx="11352251" cy="6335730"/>
          </a:xfrm>
        </p:spPr>
        <p:txBody>
          <a:bodyPr/>
          <a:lstStyle/>
          <a:p>
            <a:pPr marL="26670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sk-SK" sz="1800" dirty="0">
                <a:latin typeface="+mn-lt"/>
              </a:rPr>
              <a:t>Za prijímateľa pomoci podľa </a:t>
            </a:r>
            <a:r>
              <a:rPr lang="sk-SK" sz="1800" dirty="0" smtClean="0">
                <a:latin typeface="+mn-lt"/>
              </a:rPr>
              <a:t>schémy pomoci </a:t>
            </a:r>
            <a:r>
              <a:rPr lang="sk-SK" sz="1800" dirty="0">
                <a:latin typeface="+mn-lt"/>
              </a:rPr>
              <a:t>sa považuje </a:t>
            </a:r>
            <a:r>
              <a:rPr lang="sk-SK" sz="1800" b="1" dirty="0">
                <a:latin typeface="+mn-lt"/>
              </a:rPr>
              <a:t>jediný podnik</a:t>
            </a:r>
            <a:r>
              <a:rPr lang="sk-SK" sz="1800" dirty="0">
                <a:latin typeface="+mn-lt"/>
              </a:rPr>
              <a:t> podľa článku 2 ods. 2 nariadenia Komisie (EÚ) č. 1407/2013. </a:t>
            </a:r>
            <a:endParaRPr lang="sk-SK" sz="1800" dirty="0" smtClean="0">
              <a:latin typeface="+mn-lt"/>
            </a:endParaRPr>
          </a:p>
          <a:p>
            <a:pPr marL="26670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sk-SK" sz="1800" b="1" dirty="0" smtClean="0">
                <a:latin typeface="+mn-lt"/>
              </a:rPr>
              <a:t>Jediný </a:t>
            </a:r>
            <a:r>
              <a:rPr lang="sk-SK" sz="1800" b="1" dirty="0">
                <a:latin typeface="+mn-lt"/>
              </a:rPr>
              <a:t>podnik pre účely </a:t>
            </a:r>
            <a:r>
              <a:rPr lang="sk-SK" sz="1800" b="1" dirty="0" smtClean="0">
                <a:latin typeface="+mn-lt"/>
              </a:rPr>
              <a:t>schémy pomoci zahŕňa </a:t>
            </a:r>
            <a:r>
              <a:rPr lang="sk-SK" sz="1800" b="1" dirty="0">
                <a:latin typeface="+mn-lt"/>
              </a:rPr>
              <a:t>všetky subjekty vykonávajúce hospodársku činnosť, medzi ktorými je aspoň jeden z </a:t>
            </a:r>
            <a:r>
              <a:rPr lang="sk-SK" sz="1800" b="1" dirty="0" smtClean="0">
                <a:latin typeface="+mn-lt"/>
              </a:rPr>
              <a:t>uvedených </a:t>
            </a:r>
            <a:r>
              <a:rPr lang="sk-SK" sz="1800" b="1" dirty="0">
                <a:latin typeface="+mn-lt"/>
              </a:rPr>
              <a:t>vzťahov:</a:t>
            </a:r>
          </a:p>
          <a:p>
            <a:pPr lvl="0" algn="just">
              <a:spcBef>
                <a:spcPts val="0"/>
              </a:spcBef>
              <a:spcAft>
                <a:spcPts val="600"/>
              </a:spcAft>
            </a:pPr>
            <a:r>
              <a:rPr lang="sk-SK" sz="1600" dirty="0">
                <a:latin typeface="+mn-lt"/>
              </a:rPr>
              <a:t>jeden subjekt vykonávajúci hospodársku činnosť má väčšinu hlasovacích práv akcionárov alebo spoločníkov v inom subjekte vykonávajúcom hospodársku činnosť;</a:t>
            </a:r>
          </a:p>
          <a:p>
            <a:pPr lvl="0" algn="just">
              <a:spcBef>
                <a:spcPts val="0"/>
              </a:spcBef>
              <a:spcAft>
                <a:spcPts val="600"/>
              </a:spcAft>
            </a:pPr>
            <a:r>
              <a:rPr lang="sk-SK" sz="1600" dirty="0">
                <a:latin typeface="+mn-lt"/>
              </a:rPr>
              <a:t>jeden subjekt vykonávajúci hospodársku činnosť má právo vymenovať alebo odvolať väčšinu členov správneho, riadiaceho alebo dozorného orgánu iného subjektu vykonávajúceho hospodársku činnosť;</a:t>
            </a:r>
          </a:p>
          <a:p>
            <a:pPr lvl="0" algn="just">
              <a:spcBef>
                <a:spcPts val="0"/>
              </a:spcBef>
              <a:spcAft>
                <a:spcPts val="600"/>
              </a:spcAft>
            </a:pPr>
            <a:r>
              <a:rPr lang="sk-SK" sz="1600" dirty="0">
                <a:latin typeface="+mn-lt"/>
              </a:rPr>
              <a:t>jeden subjekt vykonávajúci hospodársku činnosť má právo dominantným spôsobom ovplyvňovať iný subjekt vykonávajúci hospodársku činnosť na základe zmluvy, ktorú s daným subjektom vykonávajúcim hospodársku činnosť uzavrel, alebo na základe ustanovenia v zakladajúcom dokumente alebo stanovách spoločnosti;</a:t>
            </a:r>
          </a:p>
          <a:p>
            <a:pPr lvl="0" algn="just">
              <a:spcBef>
                <a:spcPts val="0"/>
              </a:spcBef>
              <a:spcAft>
                <a:spcPts val="600"/>
              </a:spcAft>
            </a:pPr>
            <a:r>
              <a:rPr lang="sk-SK" sz="1600" dirty="0">
                <a:latin typeface="+mn-lt"/>
              </a:rPr>
              <a:t>jeden subjekt vykonávajúci hospodársku činnosť, ktorý je akcionárom alebo spoločníkom iného subjektu vykonávajúceho hospodársku činnosť, má sám na základe zmluvy s inými akcionármi alebo spoločníkmi daného subjektu vykonávajúceho hospodársku činnosť pod kontrolou väčšinu hlasovacích práv akcionárov alebo spoločníkov v danom subjekte vykonávajúcom hospodársku činnosť.</a:t>
            </a:r>
          </a:p>
          <a:p>
            <a:pPr marL="26670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sk-SK" sz="1800" dirty="0">
                <a:latin typeface="+mn-lt"/>
              </a:rPr>
              <a:t>    </a:t>
            </a:r>
          </a:p>
          <a:p>
            <a:pPr marL="26670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sk-SK" sz="1800" dirty="0" smtClean="0">
                <a:latin typeface="+mn-lt"/>
              </a:rPr>
              <a:t>Subjekty </a:t>
            </a:r>
            <a:r>
              <a:rPr lang="sk-SK" sz="1800" dirty="0">
                <a:latin typeface="+mn-lt"/>
              </a:rPr>
              <a:t>vykonávajúce hospodársku činnosť, medzi ktorými sú typy vzťahov uvedené v písm. a) až d) prostredníctvom </a:t>
            </a:r>
            <a:r>
              <a:rPr lang="sk-SK" sz="1800" dirty="0" smtClean="0">
                <a:latin typeface="+mn-lt"/>
              </a:rPr>
              <a:t>jedného alebo </a:t>
            </a:r>
            <a:r>
              <a:rPr lang="sk-SK" sz="1800" dirty="0">
                <a:latin typeface="+mn-lt"/>
              </a:rPr>
              <a:t>viacerých iných subjektov vykonávajúcich hospodársku činnosť, sa takisto považujú za jediný podnik.  </a:t>
            </a:r>
            <a:endParaRPr lang="sk-SK" sz="1800" dirty="0" smtClean="0">
              <a:latin typeface="+mn-lt"/>
            </a:endParaRPr>
          </a:p>
          <a:p>
            <a:pPr marL="26670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sk-SK" sz="1800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3200" dirty="0" smtClean="0">
                <a:latin typeface="+mj-lt"/>
              </a:rPr>
              <a:t>Schéma pomoci </a:t>
            </a:r>
            <a:r>
              <a:rPr lang="sk-SK" sz="3200" i="1" dirty="0" smtClean="0">
                <a:latin typeface="+mj-lt"/>
              </a:rPr>
              <a:t>de </a:t>
            </a:r>
            <a:r>
              <a:rPr lang="sk-SK" sz="3200" i="1" dirty="0" err="1" smtClean="0">
                <a:latin typeface="+mj-lt"/>
              </a:rPr>
              <a:t>minimis</a:t>
            </a:r>
            <a:r>
              <a:rPr lang="sk-SK" sz="3200" dirty="0" smtClean="0">
                <a:latin typeface="+mj-lt"/>
              </a:rPr>
              <a:t>: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650875" y="1733528"/>
            <a:ext cx="11352251" cy="714380"/>
          </a:xfrm>
        </p:spPr>
        <p:txBody>
          <a:bodyPr anchor="ctr"/>
          <a:lstStyle/>
          <a:p>
            <a:pPr lvl="0"/>
            <a:r>
              <a:rPr lang="sk-SK" sz="1800" dirty="0" smtClean="0">
                <a:latin typeface="+mn-lt"/>
              </a:rPr>
              <a:t>Článok </a:t>
            </a:r>
            <a:r>
              <a:rPr lang="sk-SK" sz="1800" cap="small" dirty="0" smtClean="0">
                <a:latin typeface="+mn-lt"/>
              </a:rPr>
              <a:t>E. Prijímatelia pomoci</a:t>
            </a:r>
            <a:endParaRPr lang="sk-SK" sz="1800" cap="small" dirty="0">
              <a:latin typeface="+mn-lt"/>
            </a:endParaRP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50875" y="2376470"/>
            <a:ext cx="11352251" cy="6335730"/>
          </a:xfrm>
        </p:spPr>
        <p:txBody>
          <a:bodyPr/>
          <a:lstStyle/>
          <a:p>
            <a:pPr lvl="0" algn="just">
              <a:spcBef>
                <a:spcPts val="0"/>
              </a:spcBef>
              <a:spcAft>
                <a:spcPts val="1200"/>
              </a:spcAft>
            </a:pPr>
            <a:r>
              <a:rPr lang="sk-SK" sz="1800" b="1" dirty="0" err="1">
                <a:latin typeface="+mn-lt"/>
              </a:rPr>
              <a:t>Mikropodniky</a:t>
            </a:r>
            <a:r>
              <a:rPr lang="sk-SK" sz="1800" b="1" dirty="0">
                <a:latin typeface="+mn-lt"/>
              </a:rPr>
              <a:t>, malé a stredné podniky </a:t>
            </a:r>
            <a:r>
              <a:rPr lang="sk-SK" sz="1800" b="1" dirty="0" smtClean="0">
                <a:latin typeface="+mn-lt"/>
              </a:rPr>
              <a:t>(MSP) </a:t>
            </a:r>
            <a:endParaRPr lang="sk-SK" sz="1800" dirty="0">
              <a:latin typeface="+mn-lt"/>
            </a:endParaRPr>
          </a:p>
          <a:p>
            <a:pPr marL="2667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sk-SK" sz="1800" dirty="0">
                <a:latin typeface="+mn-lt"/>
              </a:rPr>
              <a:t>Určujúcou definíciou MSP</a:t>
            </a:r>
            <a:r>
              <a:rPr lang="sk-SK" sz="1800" baseline="30000" dirty="0">
                <a:latin typeface="+mn-lt"/>
              </a:rPr>
              <a:t> </a:t>
            </a:r>
            <a:r>
              <a:rPr lang="sk-SK" sz="1800" dirty="0">
                <a:latin typeface="+mn-lt"/>
              </a:rPr>
              <a:t>je definícia použitá v Prílohe I nariadenia Komisie (EÚ) č. 651/2014 </a:t>
            </a:r>
            <a:r>
              <a:rPr lang="sk-SK" sz="1800" dirty="0" smtClean="0">
                <a:latin typeface="+mn-lt"/>
              </a:rPr>
              <a:t>ktorá je súčasťou schémy pomoci ako Príloha I.</a:t>
            </a:r>
            <a:endParaRPr lang="sk-SK" sz="1800" dirty="0">
              <a:latin typeface="+mn-lt"/>
            </a:endParaRPr>
          </a:p>
          <a:p>
            <a:pPr marL="2667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sk-SK" sz="1800" dirty="0">
                <a:latin typeface="+mn-lt"/>
              </a:rPr>
              <a:t>Prijímatelia uvedú v žiadosti o poskytnutie NFP údaje o počte zamestnancov a o výške obratu, resp. o celkovej ročnej hodnote aktív týkajúce sa posledného schváleného účtovného </a:t>
            </a:r>
            <a:r>
              <a:rPr lang="sk-SK" sz="1800" dirty="0" smtClean="0">
                <a:latin typeface="+mn-lt"/>
              </a:rPr>
              <a:t>obdobia.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sk-SK" sz="1800" b="1" dirty="0" smtClean="0">
                <a:latin typeface="+mn-lt"/>
              </a:rPr>
              <a:t>Veľké </a:t>
            </a:r>
            <a:r>
              <a:rPr lang="sk-SK" sz="1800" b="1" dirty="0">
                <a:latin typeface="+mn-lt"/>
              </a:rPr>
              <a:t>podniky</a:t>
            </a:r>
            <a:endParaRPr lang="sk-SK" sz="1800" dirty="0">
              <a:latin typeface="+mn-lt"/>
            </a:endParaRPr>
          </a:p>
          <a:p>
            <a:pPr marL="2667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sk-SK" sz="1800" dirty="0" smtClean="0">
                <a:latin typeface="+mn-lt"/>
              </a:rPr>
              <a:t>Ide </a:t>
            </a:r>
            <a:r>
              <a:rPr lang="sk-SK" sz="1800" dirty="0">
                <a:latin typeface="+mn-lt"/>
              </a:rPr>
              <a:t>o podnik v zmysle § 2 ods. 2 zákona č. 513/1991 Zb. Obchodného zákonníka v znení neskorších predpisov, ktorý nespĺňa aspoň jednu z podmienok definície MSP</a:t>
            </a:r>
            <a:r>
              <a:rPr lang="sk-SK" sz="1800" dirty="0" smtClean="0">
                <a:latin typeface="+mn-lt"/>
              </a:rPr>
              <a:t>.</a:t>
            </a:r>
          </a:p>
          <a:p>
            <a:pPr marL="266700" indent="0" algn="just">
              <a:spcBef>
                <a:spcPts val="0"/>
              </a:spcBef>
              <a:spcAft>
                <a:spcPts val="1200"/>
              </a:spcAft>
              <a:buNone/>
            </a:pPr>
            <a:endParaRPr lang="sk-SK" sz="1800" dirty="0">
              <a:latin typeface="+mn-lt"/>
            </a:endParaRPr>
          </a:p>
          <a:p>
            <a:pPr marL="2667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sk-SK" sz="1600" i="1" dirty="0">
                <a:latin typeface="+mn-lt"/>
              </a:rPr>
              <a:t>PRILOHA II schémy pomoci: </a:t>
            </a:r>
            <a:r>
              <a:rPr lang="sk-SK" sz="1800" b="1" cap="small" dirty="0">
                <a:latin typeface="+mn-lt"/>
              </a:rPr>
              <a:t>Vyhlásenie žiadateľa o poskytnutej pomoci </a:t>
            </a:r>
            <a:r>
              <a:rPr lang="sk-SK" sz="1800" b="1" i="1" cap="small" dirty="0">
                <a:latin typeface="+mn-lt"/>
              </a:rPr>
              <a:t>de </a:t>
            </a:r>
            <a:r>
              <a:rPr lang="sk-SK" sz="1800" b="1" i="1" cap="small" dirty="0" err="1">
                <a:latin typeface="+mn-lt"/>
              </a:rPr>
              <a:t>minimis</a:t>
            </a:r>
            <a:r>
              <a:rPr lang="sk-SK" sz="1800" b="1" cap="small" dirty="0">
                <a:latin typeface="+mn-lt"/>
              </a:rPr>
              <a:t> </a:t>
            </a:r>
          </a:p>
          <a:p>
            <a:pPr marL="266700" indent="0" algn="just">
              <a:spcBef>
                <a:spcPts val="0"/>
              </a:spcBef>
              <a:spcAft>
                <a:spcPts val="1200"/>
              </a:spcAft>
              <a:buNone/>
            </a:pPr>
            <a:endParaRPr lang="sk-SK" sz="1800" dirty="0">
              <a:latin typeface="+mn-lt"/>
            </a:endParaRPr>
          </a:p>
          <a:p>
            <a:pPr marL="2667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sk-SK" sz="2000" dirty="0" smtClean="0">
                <a:latin typeface="+mn-lt"/>
              </a:rPr>
              <a:t>Prijímateľom </a:t>
            </a:r>
            <a:r>
              <a:rPr lang="sk-SK" sz="2000" dirty="0">
                <a:latin typeface="+mn-lt"/>
              </a:rPr>
              <a:t>nemôže byť podnik, voči ktorému je nárokované vrátenie pomoci na základe </a:t>
            </a:r>
            <a:r>
              <a:rPr lang="sk-SK" sz="2000" dirty="0" smtClean="0">
                <a:latin typeface="+mn-lt"/>
              </a:rPr>
              <a:t>predchádzajúceho </a:t>
            </a:r>
            <a:r>
              <a:rPr lang="sk-SK" sz="2000" dirty="0">
                <a:latin typeface="+mn-lt"/>
              </a:rPr>
              <a:t>rozhodnutia Komisie, v ktorom bola táto pomoc označená za neoprávnenú a nezlučiteľnú s vnútorným trhom. </a:t>
            </a:r>
            <a:r>
              <a:rPr lang="sk-SK" sz="2000" dirty="0" smtClean="0">
                <a:latin typeface="+mn-lt"/>
              </a:rPr>
              <a:t>(</a:t>
            </a:r>
            <a:r>
              <a:rPr lang="sk-SK" sz="2000" dirty="0" smtClean="0">
                <a:solidFill>
                  <a:srgbClr val="FF0000"/>
                </a:solidFill>
                <a:latin typeface="+mn-lt"/>
              </a:rPr>
              <a:t>v SR </a:t>
            </a:r>
            <a:r>
              <a:rPr lang="sk-SK" sz="2000" dirty="0" err="1" smtClean="0">
                <a:solidFill>
                  <a:srgbClr val="FF0000"/>
                </a:solidFill>
                <a:latin typeface="+mn-lt"/>
              </a:rPr>
              <a:t>forstirchem</a:t>
            </a:r>
            <a:r>
              <a:rPr lang="sk-SK" sz="2000" dirty="0" smtClean="0">
                <a:solidFill>
                  <a:srgbClr val="FF0000"/>
                </a:solidFill>
                <a:latin typeface="+mn-lt"/>
              </a:rPr>
              <a:t> a </a:t>
            </a:r>
            <a:r>
              <a:rPr lang="sk-SK" sz="2000" dirty="0" err="1" smtClean="0">
                <a:solidFill>
                  <a:srgbClr val="FF0000"/>
                </a:solidFill>
                <a:latin typeface="+mn-lt"/>
              </a:rPr>
              <a:t>Frukona</a:t>
            </a:r>
            <a:r>
              <a:rPr lang="sk-SK" sz="2000" dirty="0" smtClean="0">
                <a:latin typeface="+mn-lt"/>
              </a:rPr>
              <a:t>)</a:t>
            </a:r>
            <a:endParaRPr lang="sk-SK" sz="2000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741859"/>
          </a:xfrm>
        </p:spPr>
        <p:txBody>
          <a:bodyPr/>
          <a:lstStyle/>
          <a:p>
            <a:r>
              <a:rPr lang="sk-SK" sz="3200" dirty="0" smtClean="0">
                <a:latin typeface="+mj-lt"/>
              </a:rPr>
              <a:t>Schéma pomoci </a:t>
            </a:r>
            <a:r>
              <a:rPr lang="sk-SK" sz="3200" i="1" dirty="0" smtClean="0">
                <a:latin typeface="+mj-lt"/>
              </a:rPr>
              <a:t>de </a:t>
            </a:r>
            <a:r>
              <a:rPr lang="sk-SK" sz="3200" i="1" dirty="0" err="1" smtClean="0">
                <a:latin typeface="+mj-lt"/>
              </a:rPr>
              <a:t>minimis</a:t>
            </a:r>
            <a:r>
              <a:rPr lang="sk-SK" sz="3200" dirty="0" smtClean="0">
                <a:latin typeface="+mj-lt"/>
              </a:rPr>
              <a:t>: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650874" y="1132385"/>
            <a:ext cx="11352251" cy="576064"/>
          </a:xfrm>
        </p:spPr>
        <p:txBody>
          <a:bodyPr/>
          <a:lstStyle/>
          <a:p>
            <a:pPr lvl="0"/>
            <a:r>
              <a:rPr lang="sk-SK" sz="1800" dirty="0" smtClean="0">
                <a:latin typeface="+mn-lt"/>
              </a:rPr>
              <a:t>Článok F. Rozsah pôsobnosti schémy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75717" y="1780456"/>
            <a:ext cx="11352251" cy="6335730"/>
          </a:xfrm>
        </p:spPr>
        <p:txBody>
          <a:bodyPr/>
          <a:lstStyle/>
          <a:p>
            <a:pPr marL="26670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sk-SK" sz="1800" dirty="0">
                <a:latin typeface="+mn-lt"/>
              </a:rPr>
              <a:t>Pomoc podľa tejto schémy sa vzťahuje na celé územie SR, na všetky sektory hospodárstva okrem</a:t>
            </a:r>
            <a:r>
              <a:rPr lang="sk-SK" sz="1800" dirty="0" smtClean="0">
                <a:latin typeface="+mn-lt"/>
              </a:rPr>
              <a:t>:</a:t>
            </a:r>
          </a:p>
          <a:p>
            <a:pPr marL="26670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sk-SK" sz="1800" dirty="0">
              <a:latin typeface="+mn-lt"/>
            </a:endParaRPr>
          </a:p>
          <a:p>
            <a:pPr marL="266700" lv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sk-SK" sz="1800" b="1" dirty="0" smtClean="0">
                <a:latin typeface="+mn-lt"/>
              </a:rPr>
              <a:t>a) pomoci </a:t>
            </a:r>
            <a:r>
              <a:rPr lang="sk-SK" sz="1800" b="1" dirty="0">
                <a:latin typeface="+mn-lt"/>
              </a:rPr>
              <a:t>v prospech podnikov pôsobiacich v sektore rybolovu a </a:t>
            </a:r>
            <a:r>
              <a:rPr lang="sk-SK" sz="1800" b="1" dirty="0" err="1">
                <a:latin typeface="+mn-lt"/>
              </a:rPr>
              <a:t>akvakultúry</a:t>
            </a:r>
            <a:r>
              <a:rPr lang="sk-SK" sz="1800" b="1" dirty="0">
                <a:latin typeface="+mn-lt"/>
              </a:rPr>
              <a:t>, na ktoré sa vzťahuje nariadenie Európskeho parlamentu a Rady (EÚ) č. 1379/2013 z 11. decembra 2013 o spoločnej organizácii trhov s produktmi rybolovu a </a:t>
            </a:r>
            <a:r>
              <a:rPr lang="sk-SK" sz="1800" b="1" dirty="0" err="1">
                <a:latin typeface="+mn-lt"/>
              </a:rPr>
              <a:t>akvakultúry</a:t>
            </a:r>
            <a:r>
              <a:rPr lang="sk-SK" sz="1800" b="1" dirty="0">
                <a:latin typeface="+mn-lt"/>
              </a:rPr>
              <a:t>, ktorým sa menia nariadenia Rady (ES) č. 1184/2006 a (ES) č. 1224/2009 a zrušuje nariadenie Rady (ES)  č. 104/2000 (ďalej len „nariadenie č. 1379/2013</a:t>
            </a:r>
            <a:r>
              <a:rPr lang="sk-SK" sz="1800" b="1" dirty="0" smtClean="0">
                <a:latin typeface="+mn-lt"/>
              </a:rPr>
              <a:t>“)</a:t>
            </a:r>
          </a:p>
          <a:p>
            <a:pPr marL="26670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sk-SK" sz="1800" b="1" dirty="0" smtClean="0">
                <a:solidFill>
                  <a:srgbClr val="002060"/>
                </a:solidFill>
                <a:latin typeface="+mn-lt"/>
              </a:rPr>
              <a:t>SK </a:t>
            </a:r>
            <a:r>
              <a:rPr lang="sk-SK" sz="1800" b="1" dirty="0">
                <a:solidFill>
                  <a:srgbClr val="002060"/>
                </a:solidFill>
                <a:latin typeface="+mn-lt"/>
              </a:rPr>
              <a:t>NACE A. </a:t>
            </a:r>
            <a:r>
              <a:rPr lang="sk-SK" sz="1800" b="1" dirty="0" smtClean="0">
                <a:solidFill>
                  <a:srgbClr val="002060"/>
                </a:solidFill>
                <a:latin typeface="+mn-lt"/>
              </a:rPr>
              <a:t>	</a:t>
            </a:r>
            <a:r>
              <a:rPr lang="sk-SK" sz="1800" b="1" cap="all" dirty="0" smtClean="0">
                <a:solidFill>
                  <a:srgbClr val="002060"/>
                </a:solidFill>
                <a:latin typeface="+mn-lt"/>
              </a:rPr>
              <a:t>Poľnohospodárstvo lesníctvo rybolov</a:t>
            </a:r>
            <a:endParaRPr lang="sk-SK" sz="1800" b="1" cap="all" dirty="0">
              <a:solidFill>
                <a:srgbClr val="002060"/>
              </a:solidFill>
              <a:latin typeface="+mn-lt"/>
            </a:endParaRPr>
          </a:p>
          <a:p>
            <a:pPr marL="266700" lv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sk-SK" sz="1800" dirty="0" smtClean="0">
                <a:solidFill>
                  <a:srgbClr val="002060"/>
                </a:solidFill>
                <a:latin typeface="+mn-lt"/>
              </a:rPr>
              <a:t>SK NACE 	03 RYBOLOV A AKVAKULTÚRA</a:t>
            </a:r>
          </a:p>
          <a:p>
            <a:pPr marL="266700" lv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sk-SK" sz="1800" dirty="0">
                <a:solidFill>
                  <a:srgbClr val="002060"/>
                </a:solidFill>
                <a:latin typeface="+mn-lt"/>
              </a:rPr>
              <a:t>	</a:t>
            </a:r>
            <a:r>
              <a:rPr lang="sk-SK" sz="1800" dirty="0" smtClean="0">
                <a:solidFill>
                  <a:srgbClr val="002060"/>
                </a:solidFill>
                <a:latin typeface="+mn-lt"/>
              </a:rPr>
              <a:t>	03.1. Rybolov</a:t>
            </a:r>
          </a:p>
          <a:p>
            <a:pPr marL="266700" lv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sk-SK" sz="1800" dirty="0">
                <a:solidFill>
                  <a:srgbClr val="002060"/>
                </a:solidFill>
                <a:latin typeface="+mn-lt"/>
              </a:rPr>
              <a:t>	</a:t>
            </a:r>
            <a:r>
              <a:rPr lang="sk-SK" sz="1800" dirty="0" smtClean="0">
                <a:solidFill>
                  <a:srgbClr val="002060"/>
                </a:solidFill>
                <a:latin typeface="+mn-lt"/>
              </a:rPr>
              <a:t>	03.2. </a:t>
            </a:r>
            <a:r>
              <a:rPr lang="sk-SK" sz="1800" dirty="0" err="1" smtClean="0">
                <a:solidFill>
                  <a:srgbClr val="002060"/>
                </a:solidFill>
                <a:latin typeface="+mn-lt"/>
              </a:rPr>
              <a:t>Akvakúltúra</a:t>
            </a:r>
            <a:endParaRPr lang="sk-SK" sz="1800" dirty="0">
              <a:solidFill>
                <a:srgbClr val="002060"/>
              </a:solidFill>
              <a:latin typeface="+mn-lt"/>
            </a:endParaRPr>
          </a:p>
          <a:p>
            <a:pPr marL="266700" lv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sk-SK" sz="1800" b="1" dirty="0" smtClean="0">
                <a:latin typeface="+mn-lt"/>
              </a:rPr>
              <a:t>b) pomoci </a:t>
            </a:r>
            <a:r>
              <a:rPr lang="sk-SK" sz="1800" b="1" dirty="0">
                <a:latin typeface="+mn-lt"/>
              </a:rPr>
              <a:t>poskytovanej podnikom pôsobiacim v oblasti prvovýroby poľnohospodárskych </a:t>
            </a:r>
            <a:r>
              <a:rPr lang="sk-SK" sz="1800" b="1" dirty="0" smtClean="0">
                <a:latin typeface="+mn-lt"/>
              </a:rPr>
              <a:t>výrobkov</a:t>
            </a:r>
          </a:p>
          <a:p>
            <a:pPr marL="26670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sk-SK" sz="1800" b="1" dirty="0">
                <a:solidFill>
                  <a:srgbClr val="002060"/>
                </a:solidFill>
                <a:latin typeface="+mn-lt"/>
              </a:rPr>
              <a:t>SK NACE A. </a:t>
            </a:r>
            <a:r>
              <a:rPr lang="sk-SK" sz="1800" b="1" dirty="0" smtClean="0">
                <a:solidFill>
                  <a:srgbClr val="002060"/>
                </a:solidFill>
                <a:latin typeface="+mn-lt"/>
              </a:rPr>
              <a:t>	</a:t>
            </a:r>
            <a:r>
              <a:rPr lang="sk-SK" sz="1800" b="1" cap="all" dirty="0" smtClean="0">
                <a:solidFill>
                  <a:srgbClr val="002060"/>
                </a:solidFill>
                <a:latin typeface="+mn-lt"/>
              </a:rPr>
              <a:t>Poľnohospodárstvo </a:t>
            </a:r>
            <a:r>
              <a:rPr lang="sk-SK" sz="1800" b="1" cap="all" dirty="0">
                <a:solidFill>
                  <a:srgbClr val="002060"/>
                </a:solidFill>
                <a:latin typeface="+mn-lt"/>
              </a:rPr>
              <a:t>lesníctvo rybolov</a:t>
            </a:r>
            <a:endParaRPr lang="sk-SK" sz="1800" b="1" dirty="0" smtClean="0">
              <a:solidFill>
                <a:srgbClr val="002060"/>
              </a:solidFill>
              <a:latin typeface="+mn-lt"/>
            </a:endParaRPr>
          </a:p>
          <a:p>
            <a:pPr marL="26670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sk-SK" sz="1800" dirty="0" smtClean="0">
                <a:solidFill>
                  <a:srgbClr val="002060"/>
                </a:solidFill>
                <a:latin typeface="+mn-lt"/>
              </a:rPr>
              <a:t>SK </a:t>
            </a:r>
            <a:r>
              <a:rPr lang="sk-SK" sz="1800" dirty="0">
                <a:solidFill>
                  <a:srgbClr val="002060"/>
                </a:solidFill>
                <a:latin typeface="+mn-lt"/>
              </a:rPr>
              <a:t>NACE 	</a:t>
            </a:r>
            <a:r>
              <a:rPr lang="sk-SK" sz="1800" dirty="0" smtClean="0">
                <a:solidFill>
                  <a:srgbClr val="002060"/>
                </a:solidFill>
                <a:latin typeface="+mn-lt"/>
              </a:rPr>
              <a:t>01 </a:t>
            </a:r>
            <a:r>
              <a:rPr lang="sk-SK" sz="1800" dirty="0">
                <a:solidFill>
                  <a:srgbClr val="002060"/>
                </a:solidFill>
                <a:latin typeface="+mn-lt"/>
              </a:rPr>
              <a:t>PESTOVANIE </a:t>
            </a:r>
            <a:r>
              <a:rPr lang="sk-SK" sz="1800" cap="all" dirty="0">
                <a:solidFill>
                  <a:srgbClr val="002060"/>
                </a:solidFill>
                <a:latin typeface="+mn-lt"/>
              </a:rPr>
              <a:t>plodín a chov zvierat poľovníctvo služby s tým súvisiace</a:t>
            </a:r>
            <a:endParaRPr lang="sk-SK" sz="1800" dirty="0">
              <a:solidFill>
                <a:srgbClr val="002060"/>
              </a:solidFill>
              <a:latin typeface="+mn-lt"/>
            </a:endParaRPr>
          </a:p>
          <a:p>
            <a:pPr marL="266700" lv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sk-SK" sz="1800" dirty="0" smtClean="0">
              <a:solidFill>
                <a:srgbClr val="00B050"/>
              </a:solidFill>
              <a:latin typeface="+mn-lt"/>
            </a:endParaRPr>
          </a:p>
          <a:p>
            <a:pPr marL="266700" lv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sk-SK" sz="1800" dirty="0">
                <a:solidFill>
                  <a:srgbClr val="002060"/>
                </a:solidFill>
                <a:latin typeface="+mn-lt"/>
              </a:rPr>
              <a:t>„</a:t>
            </a:r>
            <a:r>
              <a:rPr lang="sk-SK" sz="1800" i="1" dirty="0">
                <a:solidFill>
                  <a:srgbClr val="002060"/>
                </a:solidFill>
                <a:latin typeface="+mn-lt"/>
              </a:rPr>
              <a:t>poľnohospodárske výrobky</a:t>
            </a:r>
            <a:r>
              <a:rPr lang="sk-SK" sz="1800" dirty="0">
                <a:solidFill>
                  <a:srgbClr val="002060"/>
                </a:solidFill>
                <a:latin typeface="+mn-lt"/>
              </a:rPr>
              <a:t>“ sú výrobky vymenované v prílohe I k </a:t>
            </a:r>
            <a:r>
              <a:rPr lang="sk-SK" sz="1800" dirty="0" smtClean="0">
                <a:solidFill>
                  <a:srgbClr val="002060"/>
                </a:solidFill>
                <a:latin typeface="+mn-lt"/>
              </a:rPr>
              <a:t>ZFEÚ, </a:t>
            </a:r>
            <a:r>
              <a:rPr lang="sk-SK" sz="1800" dirty="0">
                <a:solidFill>
                  <a:srgbClr val="002060"/>
                </a:solidFill>
                <a:latin typeface="+mn-lt"/>
              </a:rPr>
              <a:t>s výnimkou produktov rybolovu a </a:t>
            </a:r>
            <a:r>
              <a:rPr lang="sk-SK" sz="1800" dirty="0" err="1" smtClean="0">
                <a:solidFill>
                  <a:srgbClr val="002060"/>
                </a:solidFill>
                <a:latin typeface="+mn-lt"/>
              </a:rPr>
              <a:t>akvakultúry</a:t>
            </a:r>
            <a:r>
              <a:rPr lang="sk-SK" sz="1800" dirty="0">
                <a:solidFill>
                  <a:srgbClr val="002060"/>
                </a:solidFill>
                <a:latin typeface="+mn-lt"/>
              </a:rPr>
              <a:t>, na ktoré sa vzťahuje nariadenie Rady (ES) č. </a:t>
            </a:r>
            <a:r>
              <a:rPr lang="sk-SK" sz="1800" dirty="0" smtClean="0">
                <a:solidFill>
                  <a:srgbClr val="002060"/>
                </a:solidFill>
                <a:latin typeface="+mn-lt"/>
              </a:rPr>
              <a:t>104/2000. </a:t>
            </a:r>
            <a:r>
              <a:rPr lang="sk-SK" sz="1800" dirty="0">
                <a:solidFill>
                  <a:srgbClr val="00B050"/>
                </a:solidFill>
                <a:latin typeface="+mn-lt"/>
              </a:rPr>
              <a:t>	</a:t>
            </a:r>
            <a:endParaRPr lang="sk-SK" sz="1800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3200" dirty="0" smtClean="0">
                <a:latin typeface="+mj-lt"/>
              </a:rPr>
              <a:t>Schémy pomoci </a:t>
            </a:r>
            <a:r>
              <a:rPr lang="sk-SK" sz="3200" i="1" dirty="0" smtClean="0">
                <a:latin typeface="+mj-lt"/>
              </a:rPr>
              <a:t>de </a:t>
            </a:r>
            <a:r>
              <a:rPr lang="sk-SK" sz="3200" i="1" dirty="0" err="1" smtClean="0">
                <a:latin typeface="+mj-lt"/>
              </a:rPr>
              <a:t>minimis</a:t>
            </a:r>
            <a:r>
              <a:rPr lang="sk-SK" sz="3200" dirty="0" smtClean="0">
                <a:latin typeface="+mj-lt"/>
              </a:rPr>
              <a:t>: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650875" y="1733528"/>
            <a:ext cx="11352251" cy="714380"/>
          </a:xfrm>
        </p:spPr>
        <p:txBody>
          <a:bodyPr anchor="ctr"/>
          <a:lstStyle/>
          <a:p>
            <a:pPr lvl="0"/>
            <a:r>
              <a:rPr lang="sk-SK" sz="1800" dirty="0">
                <a:latin typeface="+mn-lt"/>
              </a:rPr>
              <a:t>Článok F. </a:t>
            </a:r>
            <a:r>
              <a:rPr lang="sk-SK" sz="1800" cap="small" dirty="0">
                <a:latin typeface="+mn-lt"/>
              </a:rPr>
              <a:t>Rozsah pôsobnosti schémy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50875" y="2376470"/>
            <a:ext cx="11352251" cy="6335730"/>
          </a:xfrm>
        </p:spPr>
        <p:txBody>
          <a:bodyPr/>
          <a:lstStyle/>
          <a:p>
            <a:pPr marL="266700" lv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sk-SK" sz="1800" dirty="0">
              <a:latin typeface="+mn-lt"/>
            </a:endParaRPr>
          </a:p>
          <a:p>
            <a:pPr marL="266700" lv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sk-SK" sz="1800" b="1" dirty="0">
                <a:latin typeface="+mn-lt"/>
              </a:rPr>
              <a:t>c) pomoci poskytovanej podnikom pôsobiacim v sektore spracovania a marketingu </a:t>
            </a:r>
            <a:r>
              <a:rPr lang="sk-SK" sz="1800" b="1" dirty="0" smtClean="0">
                <a:latin typeface="+mn-lt"/>
              </a:rPr>
              <a:t>poľnohospodárskych </a:t>
            </a:r>
            <a:r>
              <a:rPr lang="sk-SK" sz="1800" b="1" dirty="0">
                <a:latin typeface="+mn-lt"/>
              </a:rPr>
              <a:t>výrobkov, a to v týchto prípadoch:</a:t>
            </a:r>
          </a:p>
          <a:p>
            <a:pPr marL="711200" lvl="1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sk-SK" sz="1800" dirty="0" smtClean="0">
                <a:latin typeface="+mn-lt"/>
              </a:rPr>
              <a:t>- ak </a:t>
            </a:r>
            <a:r>
              <a:rPr lang="sk-SK" sz="1800" dirty="0">
                <a:latin typeface="+mn-lt"/>
              </a:rPr>
              <a:t>je výška pomoci stanovená na základe ceny alebo množstva takýchto výrobkov kúpených od prvovýrobcov alebo výrobkov umiestnených na trhu príslušnými </a:t>
            </a:r>
            <a:r>
              <a:rPr lang="sk-SK" sz="1800" dirty="0" smtClean="0">
                <a:latin typeface="+mn-lt"/>
              </a:rPr>
              <a:t>podnikmi,</a:t>
            </a:r>
          </a:p>
          <a:p>
            <a:pPr marL="711200" lvl="1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sk-SK" sz="1800" dirty="0" smtClean="0">
                <a:latin typeface="+mn-lt"/>
              </a:rPr>
              <a:t>- ak </a:t>
            </a:r>
            <a:r>
              <a:rPr lang="sk-SK" sz="1800" dirty="0">
                <a:latin typeface="+mn-lt"/>
              </a:rPr>
              <a:t>je pomoc podmienená tým, že bude čiastočne alebo úplne postúpená </a:t>
            </a:r>
            <a:r>
              <a:rPr lang="sk-SK" sz="1800" dirty="0" smtClean="0">
                <a:latin typeface="+mn-lt"/>
              </a:rPr>
              <a:t>prvovýrobcom</a:t>
            </a:r>
          </a:p>
          <a:p>
            <a:pPr marL="711200" lvl="1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sk-SK" sz="1800" dirty="0" smtClean="0">
              <a:latin typeface="+mn-lt"/>
            </a:endParaRPr>
          </a:p>
          <a:p>
            <a:pPr marL="711200" lvl="1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sk-SK" sz="1800" dirty="0" smtClean="0">
                <a:solidFill>
                  <a:srgbClr val="002060"/>
                </a:solidFill>
                <a:latin typeface="+mn-lt"/>
              </a:rPr>
              <a:t>„</a:t>
            </a:r>
            <a:r>
              <a:rPr lang="sk-SK" sz="1800" i="1" dirty="0" smtClean="0">
                <a:solidFill>
                  <a:srgbClr val="002060"/>
                </a:solidFill>
                <a:latin typeface="+mn-lt"/>
              </a:rPr>
              <a:t>spracovanie </a:t>
            </a:r>
            <a:r>
              <a:rPr lang="sk-SK" sz="1800" i="1" dirty="0">
                <a:solidFill>
                  <a:srgbClr val="002060"/>
                </a:solidFill>
                <a:latin typeface="+mn-lt"/>
              </a:rPr>
              <a:t>poľnohospodárskych výrobkov</a:t>
            </a:r>
            <a:r>
              <a:rPr lang="sk-SK" sz="1800" dirty="0">
                <a:solidFill>
                  <a:srgbClr val="002060"/>
                </a:solidFill>
                <a:latin typeface="+mn-lt"/>
              </a:rPr>
              <a:t>“ je akékoľvek pôsobenie na poľnohospodársky výrobok, výsledkom ktorého je takisto poľnohospodársky výrobok, s výnimkou poľnohospodárskych činností potrebných na prípravu </a:t>
            </a:r>
            <a:r>
              <a:rPr lang="sk-SK" sz="1800" dirty="0" smtClean="0">
                <a:solidFill>
                  <a:srgbClr val="002060"/>
                </a:solidFill>
                <a:latin typeface="+mn-lt"/>
              </a:rPr>
              <a:t>živočíšneho </a:t>
            </a:r>
            <a:r>
              <a:rPr lang="sk-SK" sz="1800" dirty="0">
                <a:solidFill>
                  <a:srgbClr val="002060"/>
                </a:solidFill>
                <a:latin typeface="+mn-lt"/>
              </a:rPr>
              <a:t>alebo rastlinného výrobku na prvý </a:t>
            </a:r>
            <a:r>
              <a:rPr lang="sk-SK" sz="1800" dirty="0" smtClean="0">
                <a:solidFill>
                  <a:srgbClr val="002060"/>
                </a:solidFill>
                <a:latin typeface="+mn-lt"/>
              </a:rPr>
              <a:t>predaj </a:t>
            </a:r>
          </a:p>
          <a:p>
            <a:pPr marL="711200" lvl="1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sk-SK" sz="1800" dirty="0" smtClean="0">
                <a:solidFill>
                  <a:srgbClr val="002060"/>
                </a:solidFill>
                <a:latin typeface="+mn-lt"/>
              </a:rPr>
              <a:t>„</a:t>
            </a:r>
            <a:r>
              <a:rPr lang="sk-SK" sz="1800" i="1" dirty="0">
                <a:solidFill>
                  <a:srgbClr val="002060"/>
                </a:solidFill>
                <a:latin typeface="+mn-lt"/>
              </a:rPr>
              <a:t>marketing poľnohospodárskych výrobkov</a:t>
            </a:r>
            <a:r>
              <a:rPr lang="sk-SK" sz="1800" dirty="0">
                <a:solidFill>
                  <a:srgbClr val="002060"/>
                </a:solidFill>
                <a:latin typeface="+mn-lt"/>
              </a:rPr>
              <a:t>“ je prechovávanie alebo vystavovanie výrobku na účely jeho predaja, ponúkanie výrobku na predaj, jeho dodanie alebo akýkoľvek iný spôsob umiestňovania výrobku na trh, s výnimkou prvého predaja od prvovýrobcu obchodníkom alebo spracovateľom a </a:t>
            </a:r>
            <a:r>
              <a:rPr lang="sk-SK" sz="1800" dirty="0" smtClean="0">
                <a:solidFill>
                  <a:srgbClr val="002060"/>
                </a:solidFill>
                <a:latin typeface="+mn-lt"/>
              </a:rPr>
              <a:t>akejkoľvek </a:t>
            </a:r>
            <a:r>
              <a:rPr lang="sk-SK" sz="1800" dirty="0">
                <a:solidFill>
                  <a:srgbClr val="002060"/>
                </a:solidFill>
                <a:latin typeface="+mn-lt"/>
              </a:rPr>
              <a:t>činnosti, ktorou sa výrobok pripravuje na takýto prvý predaj; predaj od prvovýrobcu konečným spotrebiteľom sa považuje za marketing, ak sa uskutoční v osobitných prevádzkach vyhradených na tento </a:t>
            </a:r>
            <a:r>
              <a:rPr lang="sk-SK" sz="1800" dirty="0" smtClean="0">
                <a:solidFill>
                  <a:srgbClr val="002060"/>
                </a:solidFill>
                <a:latin typeface="+mn-lt"/>
              </a:rPr>
              <a:t>účel</a:t>
            </a:r>
          </a:p>
          <a:p>
            <a:pPr marL="711200" lvl="1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sk-SK" sz="1800" dirty="0">
              <a:solidFill>
                <a:srgbClr val="002060"/>
              </a:solidFill>
              <a:latin typeface="+mn-lt"/>
            </a:endParaRPr>
          </a:p>
          <a:p>
            <a:pPr marL="711200" lvl="1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sk-SK" sz="1800" dirty="0" smtClean="0">
              <a:solidFill>
                <a:srgbClr val="002060"/>
              </a:solidFill>
              <a:latin typeface="+mn-lt"/>
            </a:endParaRPr>
          </a:p>
          <a:p>
            <a:pPr marL="711200" lvl="1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sk-SK" sz="1800" dirty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245915"/>
          </a:xfrm>
        </p:spPr>
        <p:txBody>
          <a:bodyPr/>
          <a:lstStyle/>
          <a:p>
            <a:r>
              <a:rPr lang="sk-SK" sz="3200" dirty="0" smtClean="0">
                <a:latin typeface="+mj-lt"/>
              </a:rPr>
              <a:t>Schéma pomoci </a:t>
            </a:r>
            <a:r>
              <a:rPr lang="sk-SK" sz="3200" i="1" dirty="0" smtClean="0">
                <a:latin typeface="+mj-lt"/>
              </a:rPr>
              <a:t>de </a:t>
            </a:r>
            <a:r>
              <a:rPr lang="sk-SK" sz="3200" i="1" dirty="0" err="1" smtClean="0">
                <a:latin typeface="+mj-lt"/>
              </a:rPr>
              <a:t>minimis</a:t>
            </a:r>
            <a:r>
              <a:rPr lang="sk-SK" sz="3200" dirty="0" smtClean="0">
                <a:latin typeface="+mj-lt"/>
              </a:rPr>
              <a:t>: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650875" y="1733528"/>
            <a:ext cx="11352251" cy="714380"/>
          </a:xfrm>
        </p:spPr>
        <p:txBody>
          <a:bodyPr anchor="ctr"/>
          <a:lstStyle/>
          <a:p>
            <a:pPr lvl="0"/>
            <a:r>
              <a:rPr lang="sk-SK" sz="1800" dirty="0">
                <a:latin typeface="+mn-lt"/>
              </a:rPr>
              <a:t>Článok F. Rozsah pôsobnosti schémy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50875" y="2376470"/>
            <a:ext cx="11352251" cy="6335730"/>
          </a:xfrm>
        </p:spPr>
        <p:txBody>
          <a:bodyPr/>
          <a:lstStyle/>
          <a:p>
            <a:pPr marL="266700" lv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sk-SK" sz="1800" b="1" dirty="0" smtClean="0">
                <a:latin typeface="+mn-lt"/>
              </a:rPr>
              <a:t>d</a:t>
            </a:r>
            <a:r>
              <a:rPr lang="sk-SK" sz="1800" b="1" dirty="0">
                <a:latin typeface="+mn-lt"/>
              </a:rPr>
              <a:t>) pomoci na činnosti súvisiace s vývozom do tretích krajín alebo členských štátov, konkrétne pomoci priamo súvisiacej s vyvážanými množstvami, na zriadenie a prevádzkovanie distribučnej siete alebo inými bežnými výdavkami súvisiacimi s vývoznou činnosťou;</a:t>
            </a:r>
          </a:p>
          <a:p>
            <a:pPr marL="266700" lv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sk-SK" sz="1800" b="1" dirty="0">
                <a:latin typeface="+mn-lt"/>
              </a:rPr>
              <a:t>e) pomoci, ktorá je podmienená uprednostňovaním používania domáceho tovaru pred dovážaným.</a:t>
            </a:r>
          </a:p>
          <a:p>
            <a:pPr marL="266700" indent="0" algn="just">
              <a:spcBef>
                <a:spcPts val="0"/>
              </a:spcBef>
              <a:buNone/>
            </a:pPr>
            <a:endParaRPr lang="sk-SK" sz="1800" dirty="0">
              <a:latin typeface="+mn-lt"/>
            </a:endParaRPr>
          </a:p>
          <a:p>
            <a:pPr marL="266700" indent="0" algn="just">
              <a:spcBef>
                <a:spcPts val="0"/>
              </a:spcBef>
              <a:buNone/>
            </a:pPr>
            <a:r>
              <a:rPr lang="sk-SK" sz="1800" dirty="0">
                <a:latin typeface="+mn-lt"/>
              </a:rPr>
              <a:t> </a:t>
            </a:r>
          </a:p>
          <a:p>
            <a:pPr marL="266700" indent="0" algn="just">
              <a:spcBef>
                <a:spcPts val="0"/>
              </a:spcBef>
              <a:buNone/>
            </a:pPr>
            <a:r>
              <a:rPr lang="sk-SK" sz="1800" dirty="0">
                <a:latin typeface="+mn-lt"/>
              </a:rPr>
              <a:t>Ak prijímateľ pomoci pôsobí v sektoroch uvedených pod písm. a), b) alebo c) a zároveň pôsobí v jednom alebo viacerých iných sektoroch alebo vyvíja ďalšie činnosti, ktoré patria do rozsahu pôsobnosti </a:t>
            </a:r>
            <a:r>
              <a:rPr lang="sk-SK" sz="1800" dirty="0" smtClean="0">
                <a:latin typeface="+mn-lt"/>
              </a:rPr>
              <a:t>schémy pomoci, </a:t>
            </a:r>
            <a:r>
              <a:rPr lang="sk-SK" sz="1800" dirty="0">
                <a:latin typeface="+mn-lt"/>
              </a:rPr>
              <a:t>vzťahuje sa </a:t>
            </a:r>
            <a:r>
              <a:rPr lang="sk-SK" sz="1800" dirty="0" smtClean="0">
                <a:latin typeface="+mn-lt"/>
              </a:rPr>
              <a:t>schéma pomoci  </a:t>
            </a:r>
            <a:r>
              <a:rPr lang="sk-SK" sz="1800" dirty="0">
                <a:latin typeface="+mn-lt"/>
              </a:rPr>
              <a:t>na pomoc poskytovanú v súvislosti s týmito ďalšími sektormi alebo na tieto ďalšie činnosti za podmienky, že prijímateľ zabezpečí (a poskytovateľ overí) pomocou primeraných prostriedkov, ako je oddelenie činností alebo odlíšením nákladov, aby činnosti vykonávané v sektoroch vylúčených z rozsahu pôsobnosti tejto schémy neboli podporované z pomoci </a:t>
            </a:r>
            <a:r>
              <a:rPr lang="sk-SK" sz="1800" i="1" dirty="0">
                <a:latin typeface="+mn-lt"/>
              </a:rPr>
              <a:t>de </a:t>
            </a:r>
            <a:r>
              <a:rPr lang="sk-SK" sz="1800" i="1" dirty="0" err="1">
                <a:latin typeface="+mn-lt"/>
              </a:rPr>
              <a:t>minimis</a:t>
            </a:r>
            <a:r>
              <a:rPr lang="sk-SK" sz="1800" dirty="0">
                <a:latin typeface="+mn-lt"/>
              </a:rPr>
              <a:t> poskytovanej v súlade so schémou.  </a:t>
            </a:r>
            <a:endParaRPr lang="sk-SK" sz="1800" dirty="0" smtClean="0">
              <a:latin typeface="+mn-lt"/>
            </a:endParaRPr>
          </a:p>
          <a:p>
            <a:pPr lvl="0">
              <a:buNone/>
            </a:pPr>
            <a:endParaRPr lang="sk-SK" sz="1800" dirty="0" smtClean="0">
              <a:latin typeface="+mn-lt"/>
            </a:endParaRPr>
          </a:p>
          <a:p>
            <a:pPr lvl="0">
              <a:buNone/>
            </a:pPr>
            <a:r>
              <a:rPr lang="sk-SK" sz="1800" dirty="0" smtClean="0">
                <a:latin typeface="+mn-lt"/>
              </a:rPr>
              <a:t>Overiteľné informácie z: 	</a:t>
            </a:r>
            <a:r>
              <a:rPr lang="sk-SK" sz="1800" dirty="0" smtClean="0">
                <a:latin typeface="+mn-lt"/>
                <a:hlinkClick r:id="rId3"/>
              </a:rPr>
              <a:t>www.orsr.sk</a:t>
            </a:r>
            <a:r>
              <a:rPr lang="sk-SK" sz="1800" dirty="0" smtClean="0">
                <a:latin typeface="+mn-lt"/>
              </a:rPr>
              <a:t>, </a:t>
            </a:r>
            <a:r>
              <a:rPr lang="sk-SK" sz="1800" dirty="0" smtClean="0">
                <a:latin typeface="+mn-lt"/>
                <a:hlinkClick r:id="rId4"/>
              </a:rPr>
              <a:t>www.nace.sk</a:t>
            </a:r>
            <a:r>
              <a:rPr lang="sk-SK" sz="1800" dirty="0" smtClean="0">
                <a:latin typeface="+mn-lt"/>
              </a:rPr>
              <a:t>, </a:t>
            </a:r>
            <a:r>
              <a:rPr lang="sk-SK" sz="1800" dirty="0" smtClean="0">
                <a:latin typeface="+mn-lt"/>
                <a:hlinkClick r:id="rId5"/>
              </a:rPr>
              <a:t>www.finstat.sk</a:t>
            </a:r>
            <a:r>
              <a:rPr lang="sk-SK" sz="1800" dirty="0" smtClean="0">
                <a:latin typeface="+mn-lt"/>
              </a:rPr>
              <a:t> </a:t>
            </a:r>
            <a:r>
              <a:rPr lang="sk-SK" sz="1800" dirty="0" smtClean="0">
                <a:solidFill>
                  <a:srgbClr val="009999"/>
                </a:solidFill>
                <a:latin typeface="+mn-lt"/>
              </a:rPr>
              <a:t>a iné verejne dostupné 					registre/informácie</a:t>
            </a:r>
          </a:p>
          <a:p>
            <a:pPr lvl="0">
              <a:buNone/>
            </a:pPr>
            <a:endParaRPr lang="sk-SK" sz="18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465282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3200" dirty="0" smtClean="0">
                <a:latin typeface="+mj-lt"/>
              </a:rPr>
              <a:t>Schéma pomoci </a:t>
            </a:r>
            <a:r>
              <a:rPr lang="sk-SK" sz="3200" i="1" dirty="0" smtClean="0">
                <a:latin typeface="+mj-lt"/>
              </a:rPr>
              <a:t>de </a:t>
            </a:r>
            <a:r>
              <a:rPr lang="sk-SK" sz="3200" i="1" dirty="0" err="1" smtClean="0">
                <a:latin typeface="+mj-lt"/>
              </a:rPr>
              <a:t>minimis</a:t>
            </a:r>
            <a:r>
              <a:rPr lang="sk-SK" sz="3200" dirty="0" smtClean="0">
                <a:latin typeface="+mj-lt"/>
              </a:rPr>
              <a:t>: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50875" y="2376470"/>
            <a:ext cx="11352251" cy="6335730"/>
          </a:xfrm>
        </p:spPr>
        <p:txBody>
          <a:bodyPr/>
          <a:lstStyle/>
          <a:p>
            <a:pPr marL="26670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sk-SK" sz="1800" b="1" cap="small" dirty="0">
                <a:latin typeface="+mn-lt"/>
              </a:rPr>
              <a:t>G. Oprávnené projekty</a:t>
            </a:r>
          </a:p>
          <a:p>
            <a:pPr marL="266700" lv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sk-SK" sz="1800" dirty="0">
                <a:latin typeface="+mn-lt"/>
              </a:rPr>
              <a:t>V rámci tejto schémy sú oprávnenými projektmi na poskytnutie pomoci dopytovo orientované projekty a národné projekty realizované poskytovateľom na podporu sociálnej inklúzie, zamestnanosti a vzdelávania zamerané na realizáciu aktivít, ktoré budú podporované v rámci investičných priorít operačného programu Ľudské zdroje.</a:t>
            </a:r>
          </a:p>
          <a:p>
            <a:pPr marL="266700" lv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sk-SK" sz="1800" b="1" dirty="0">
              <a:latin typeface="+mn-lt"/>
            </a:endParaRPr>
          </a:p>
          <a:p>
            <a:pPr marL="26670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sk-SK" sz="1800" b="1" cap="small" dirty="0">
                <a:latin typeface="+mn-lt"/>
              </a:rPr>
              <a:t>H. Oprávnené výdavky</a:t>
            </a:r>
          </a:p>
          <a:p>
            <a:pPr marL="26670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sk-SK" sz="1800" dirty="0">
                <a:latin typeface="+mn-lt"/>
              </a:rPr>
              <a:t>Oprávnené výdavky sú výdavky, ktoré boli skutočne vynaložené počas obdobia realizácie projektu vo forme nákladov alebo výdavkov prijímateľa, v relevantných prípadoch partnera, za predpokladu, že sú potrebné na uspokojivé vykonávanie projektu a sú s ním priamo spojené a ktoré boli vynaložené na projekt vybraný na podporu v rámci operačného programu v súlade s kritériami výberu a obmedzeniami stanovenými nariadením EP a Rady (EÚ) č. 1303/2013 a nariadením EP a Rady (EÚ) č. 1304/2013 pri zohľadnení zjednodušeného vykazovania výdavkov v zmysle čl. 67 ods. 1, čl. 68, 68a, 68b čl. 69 ods. 1 a čl. 109 nariadenia EP a Rady (EÚ) č. 1303/2013 a čl. 14 nariadenia EP a Rady (EÚ) č. 1304/2013.</a:t>
            </a:r>
          </a:p>
          <a:p>
            <a:pPr marL="26670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sk-SK" sz="1800" b="1" dirty="0">
              <a:latin typeface="+mn-lt"/>
            </a:endParaRPr>
          </a:p>
          <a:p>
            <a:pPr marL="26670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sk-SK" sz="1800" b="1" cap="small" dirty="0">
                <a:latin typeface="+mn-lt"/>
              </a:rPr>
              <a:t>I. Forma pomoci</a:t>
            </a:r>
          </a:p>
          <a:p>
            <a:pPr marL="26670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sk-SK" sz="1800" dirty="0">
                <a:latin typeface="+mn-lt"/>
              </a:rPr>
              <a:t>Pomoc podľa tejto schémy </a:t>
            </a:r>
            <a:r>
              <a:rPr lang="sk-SK" sz="1800" dirty="0" smtClean="0">
                <a:latin typeface="+mn-lt"/>
              </a:rPr>
              <a:t>pomoci sa </a:t>
            </a:r>
            <a:r>
              <a:rPr lang="sk-SK" sz="1800" dirty="0">
                <a:latin typeface="+mn-lt"/>
              </a:rPr>
              <a:t>realizuje formou </a:t>
            </a:r>
            <a:r>
              <a:rPr lang="sk-SK" sz="1800" dirty="0" smtClean="0">
                <a:latin typeface="+mn-lt"/>
              </a:rPr>
              <a:t>NFP, v rámci výzvy </a:t>
            </a:r>
            <a:r>
              <a:rPr lang="sk-SK" sz="1800" dirty="0">
                <a:latin typeface="+mn-lt"/>
              </a:rPr>
              <a:t>na predkladanie žiadostí o </a:t>
            </a:r>
            <a:r>
              <a:rPr lang="sk-SK" sz="1800" dirty="0" smtClean="0">
                <a:latin typeface="+mn-lt"/>
              </a:rPr>
              <a:t>NFP pre dopytovo orientované projekty, alebo v rámci vyzvania </a:t>
            </a:r>
            <a:r>
              <a:rPr lang="sk-SK" sz="1800" dirty="0">
                <a:latin typeface="+mn-lt"/>
              </a:rPr>
              <a:t>na predloženie žiadosti o NFP na národný </a:t>
            </a:r>
            <a:r>
              <a:rPr lang="sk-SK" sz="1800" dirty="0" smtClean="0">
                <a:latin typeface="+mn-lt"/>
              </a:rPr>
              <a:t>projekt. </a:t>
            </a:r>
          </a:p>
          <a:p>
            <a:pPr marL="26670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sk-SK" sz="1800" dirty="0" smtClean="0">
              <a:latin typeface="+mn-lt"/>
            </a:endParaRPr>
          </a:p>
          <a:p>
            <a:pPr marL="26670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sk-SK" sz="1800" dirty="0">
              <a:latin typeface="+mn-lt"/>
            </a:endParaRPr>
          </a:p>
          <a:p>
            <a:pPr marL="26670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sk-SK" sz="1800" dirty="0" smtClean="0">
              <a:latin typeface="+mn-lt"/>
            </a:endParaRPr>
          </a:p>
          <a:p>
            <a:pPr marL="26670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sk-SK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40805271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3200" dirty="0" smtClean="0">
                <a:latin typeface="+mj-lt"/>
              </a:rPr>
              <a:t>Schéma pomoci </a:t>
            </a:r>
            <a:r>
              <a:rPr lang="sk-SK" sz="3200" i="1" dirty="0" smtClean="0">
                <a:latin typeface="+mj-lt"/>
              </a:rPr>
              <a:t>de </a:t>
            </a:r>
            <a:r>
              <a:rPr lang="sk-SK" sz="3200" i="1" dirty="0" err="1" smtClean="0">
                <a:latin typeface="+mj-lt"/>
              </a:rPr>
              <a:t>minimis</a:t>
            </a:r>
            <a:r>
              <a:rPr lang="sk-SK" sz="3200" dirty="0" smtClean="0">
                <a:latin typeface="+mj-lt"/>
              </a:rPr>
              <a:t>: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525736" y="1481918"/>
            <a:ext cx="11352251" cy="714380"/>
          </a:xfrm>
        </p:spPr>
        <p:txBody>
          <a:bodyPr anchor="ctr"/>
          <a:lstStyle/>
          <a:p>
            <a:pPr lvl="0"/>
            <a:r>
              <a:rPr lang="sk-SK" sz="1800" dirty="0" smtClean="0">
                <a:latin typeface="+mj-lt"/>
              </a:rPr>
              <a:t>Článok </a:t>
            </a:r>
            <a:r>
              <a:rPr lang="sk-SK" sz="1800" cap="small" dirty="0" smtClean="0">
                <a:latin typeface="+mj-lt"/>
              </a:rPr>
              <a:t>J. Výška pomoci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50006" y="2572544"/>
            <a:ext cx="11352251" cy="6335730"/>
          </a:xfrm>
        </p:spPr>
        <p:txBody>
          <a:bodyPr/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sk-SK" sz="1800" dirty="0" smtClean="0">
                <a:latin typeface="+mn-lt"/>
              </a:rPr>
              <a:t>Maximálna </a:t>
            </a:r>
            <a:r>
              <a:rPr lang="sk-SK" sz="1800" dirty="0">
                <a:latin typeface="+mn-lt"/>
              </a:rPr>
              <a:t>výška pomoci </a:t>
            </a:r>
            <a:r>
              <a:rPr lang="sk-SK" sz="1800" i="1" dirty="0">
                <a:latin typeface="+mn-lt"/>
              </a:rPr>
              <a:t>de </a:t>
            </a:r>
            <a:r>
              <a:rPr lang="sk-SK" sz="1800" i="1" dirty="0" err="1">
                <a:latin typeface="+mn-lt"/>
              </a:rPr>
              <a:t>minimis</a:t>
            </a:r>
            <a:r>
              <a:rPr lang="sk-SK" sz="1800" dirty="0">
                <a:latin typeface="+mn-lt"/>
              </a:rPr>
              <a:t>, ktorá je poskytnutá jedinému podniku </a:t>
            </a:r>
            <a:r>
              <a:rPr lang="sk-SK" sz="1800" b="1" dirty="0" smtClean="0">
                <a:latin typeface="+mn-lt"/>
              </a:rPr>
              <a:t>nepresiahne 200 </a:t>
            </a:r>
            <a:r>
              <a:rPr lang="sk-SK" sz="1800" b="1" dirty="0">
                <a:latin typeface="+mn-lt"/>
              </a:rPr>
              <a:t>000 EUR v priebehu  obdobia troch fiškálnych rokov</a:t>
            </a:r>
            <a:r>
              <a:rPr lang="sk-SK" sz="1800" dirty="0">
                <a:latin typeface="+mn-lt"/>
              </a:rPr>
              <a:t>. Maximálna výška pomoci </a:t>
            </a:r>
            <a:r>
              <a:rPr lang="sk-SK" sz="1800" i="1" dirty="0">
                <a:latin typeface="+mn-lt"/>
              </a:rPr>
              <a:t>de </a:t>
            </a:r>
            <a:r>
              <a:rPr lang="sk-SK" sz="1800" i="1" dirty="0" err="1">
                <a:latin typeface="+mn-lt"/>
              </a:rPr>
              <a:t>minimis</a:t>
            </a:r>
            <a:r>
              <a:rPr lang="sk-SK" sz="1800" dirty="0">
                <a:latin typeface="+mn-lt"/>
              </a:rPr>
              <a:t>, ktorá je poskytnutá jedinému podniku vykonávajúcemu cestnú nákladnú dopravu v prenájme alebo za úhradu, nesmie presiahnuť 100 000 EUR v priebehu obdobia troch fiškálnych rokov. Táto pomoc </a:t>
            </a:r>
            <a:r>
              <a:rPr lang="sk-SK" sz="1800" i="1" dirty="0">
                <a:latin typeface="+mn-lt"/>
              </a:rPr>
              <a:t>de </a:t>
            </a:r>
            <a:r>
              <a:rPr lang="sk-SK" sz="1800" i="1" dirty="0" err="1">
                <a:latin typeface="+mn-lt"/>
              </a:rPr>
              <a:t>minimis</a:t>
            </a:r>
            <a:r>
              <a:rPr lang="sk-SK" sz="1800" i="1" dirty="0">
                <a:latin typeface="+mn-lt"/>
              </a:rPr>
              <a:t> </a:t>
            </a:r>
            <a:r>
              <a:rPr lang="sk-SK" sz="1800" dirty="0">
                <a:latin typeface="+mn-lt"/>
              </a:rPr>
              <a:t>sa nepoužije na nákup vozidiel cestnej nákladnej dopravy. </a:t>
            </a:r>
            <a:endParaRPr lang="sk-SK" sz="1800" dirty="0" smtClean="0">
              <a:latin typeface="+mn-lt"/>
            </a:endParaRP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sk-SK" sz="1800" dirty="0">
                <a:latin typeface="+mn-lt"/>
              </a:rPr>
              <a:t>Trojročné obdobie v súvislosti s poskytovaním pomoci sa určuje na základe účtovného obdobia </a:t>
            </a:r>
            <a:r>
              <a:rPr lang="sk-SK" sz="1800" dirty="0" smtClean="0">
                <a:latin typeface="+mn-lt"/>
              </a:rPr>
              <a:t>prijímateľa, podľa </a:t>
            </a:r>
            <a:r>
              <a:rPr lang="sk-SK" sz="1800" dirty="0">
                <a:latin typeface="+mn-lt"/>
              </a:rPr>
              <a:t>zákona č. 431/2002 Z. z. o účtovníctve </a:t>
            </a:r>
            <a:r>
              <a:rPr lang="sk-SK" sz="1800" dirty="0" smtClean="0">
                <a:latin typeface="+mn-lt"/>
              </a:rPr>
              <a:t>je </a:t>
            </a:r>
            <a:r>
              <a:rPr lang="sk-SK" sz="1800" dirty="0">
                <a:latin typeface="+mn-lt"/>
              </a:rPr>
              <a:t>to kalendárny rok alebo hospodársky rok podľa rozhodnutia </a:t>
            </a:r>
            <a:r>
              <a:rPr lang="sk-SK" sz="1800" dirty="0" smtClean="0">
                <a:latin typeface="+mn-lt"/>
              </a:rPr>
              <a:t>prijímateľa.</a:t>
            </a:r>
            <a:endParaRPr lang="sk-SK" sz="1800" dirty="0">
              <a:latin typeface="+mn-lt"/>
            </a:endParaRP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sk-SK" sz="1800" dirty="0">
                <a:latin typeface="+mn-lt"/>
              </a:rPr>
              <a:t>Ak podnik vykonáva cestnú nákladnú dopravu v prenájme alebo za úhradu a zároveň aj iné činnosti, na ktoré sa uplatňuje strop vo výške 200 000 EUR, strop vo výške 200 000 EUR sa na tento podnik uplatní za predpokladu, že prijímateľ zabezpečí a poskytovateľ overí pomocou primeraných prostriedkov, ako je oddelenie činností alebo rozlíšenie nákladov, aby podpora pre činnosti cestnej nákladnej dopravy nepresiahla 100 000 EUR a aby sa žiadna pomoc </a:t>
            </a:r>
            <a:r>
              <a:rPr lang="sk-SK" sz="1800" i="1" dirty="0">
                <a:latin typeface="+mn-lt"/>
              </a:rPr>
              <a:t>de </a:t>
            </a:r>
            <a:r>
              <a:rPr lang="sk-SK" sz="1800" i="1" dirty="0" err="1">
                <a:latin typeface="+mn-lt"/>
              </a:rPr>
              <a:t>minimis</a:t>
            </a:r>
            <a:r>
              <a:rPr lang="sk-SK" sz="1800" i="1" dirty="0">
                <a:latin typeface="+mn-lt"/>
              </a:rPr>
              <a:t> </a:t>
            </a:r>
            <a:r>
              <a:rPr lang="sk-SK" sz="1800" dirty="0">
                <a:latin typeface="+mn-lt"/>
              </a:rPr>
              <a:t>nepoužila na nákup vozidiel cestnej nákladnej dopravy</a:t>
            </a:r>
            <a:r>
              <a:rPr lang="sk-SK" sz="1800" dirty="0" smtClean="0">
                <a:latin typeface="+mn-lt"/>
              </a:rPr>
              <a:t>.</a:t>
            </a:r>
          </a:p>
          <a:p>
            <a:pPr marL="2667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sk-SK" sz="1600" dirty="0">
                <a:latin typeface="+mn-lt"/>
              </a:rPr>
              <a:t>Overiteľné informácie z: </a:t>
            </a:r>
            <a:r>
              <a:rPr lang="sk-SK" sz="1600" dirty="0">
                <a:latin typeface="+mn-lt"/>
                <a:hlinkClick r:id="rId3"/>
              </a:rPr>
              <a:t>www.orsr.sk</a:t>
            </a:r>
            <a:r>
              <a:rPr lang="sk-SK" sz="1600" dirty="0">
                <a:latin typeface="+mn-lt"/>
              </a:rPr>
              <a:t>, </a:t>
            </a:r>
            <a:r>
              <a:rPr lang="sk-SK" sz="1600" dirty="0">
                <a:latin typeface="+mn-lt"/>
                <a:hlinkClick r:id="rId4"/>
              </a:rPr>
              <a:t>www.nace.sk</a:t>
            </a:r>
            <a:r>
              <a:rPr lang="sk-SK" sz="1600" dirty="0">
                <a:latin typeface="+mn-lt"/>
              </a:rPr>
              <a:t>, </a:t>
            </a:r>
            <a:r>
              <a:rPr lang="sk-SK" sz="1600" dirty="0" smtClean="0">
                <a:latin typeface="+mn-lt"/>
                <a:hlinkClick r:id="rId5"/>
              </a:rPr>
              <a:t>www.finstat.sk</a:t>
            </a:r>
            <a:r>
              <a:rPr lang="sk-SK" sz="1600" dirty="0" smtClean="0">
                <a:latin typeface="+mn-lt"/>
              </a:rPr>
              <a:t> </a:t>
            </a:r>
            <a:r>
              <a:rPr lang="sk-SK" sz="1600" dirty="0">
                <a:solidFill>
                  <a:srgbClr val="009999"/>
                </a:solidFill>
                <a:latin typeface="+mn-lt"/>
              </a:rPr>
              <a:t>a iné verejne dostupné </a:t>
            </a:r>
            <a:r>
              <a:rPr lang="sk-SK" sz="1600" dirty="0" smtClean="0">
                <a:solidFill>
                  <a:srgbClr val="009999"/>
                </a:solidFill>
                <a:latin typeface="+mn-lt"/>
              </a:rPr>
              <a:t>registre/informácie</a:t>
            </a:r>
            <a:endParaRPr lang="sk-SK" sz="1600" dirty="0">
              <a:solidFill>
                <a:srgbClr val="009999"/>
              </a:solidFill>
              <a:latin typeface="+mn-lt"/>
            </a:endParaRPr>
          </a:p>
          <a:p>
            <a:pPr marL="266700" indent="0" algn="just">
              <a:buNone/>
            </a:pPr>
            <a:r>
              <a:rPr lang="sk-SK" sz="1800" dirty="0" smtClean="0">
                <a:latin typeface="+mn-lt"/>
              </a:rPr>
              <a:t>Podľa </a:t>
            </a:r>
            <a:r>
              <a:rPr lang="sk-SK" sz="1800" dirty="0">
                <a:latin typeface="+mn-lt"/>
              </a:rPr>
              <a:t>článku 3 ods. 7 nariadenia Komisie (EÚ) č. 1407/2013 z 18. decembra 2013 o uplatňovaní článkov 107 a 108 Zmluvy o fungovaní Európskej únie na pomoc de </a:t>
            </a:r>
            <a:r>
              <a:rPr lang="sk-SK" sz="1800" dirty="0" err="1">
                <a:latin typeface="+mn-lt"/>
              </a:rPr>
              <a:t>minimis</a:t>
            </a:r>
            <a:r>
              <a:rPr lang="sk-SK" sz="1800" dirty="0">
                <a:latin typeface="+mn-lt"/>
              </a:rPr>
              <a:t> v platnom znení, ak by sa poskytnutím novej pomoci de </a:t>
            </a:r>
            <a:r>
              <a:rPr lang="sk-SK" sz="1800" dirty="0" err="1">
                <a:latin typeface="+mn-lt"/>
              </a:rPr>
              <a:t>minimis</a:t>
            </a:r>
            <a:r>
              <a:rPr lang="sk-SK" sz="1800" dirty="0">
                <a:latin typeface="+mn-lt"/>
              </a:rPr>
              <a:t> presiahli vyššie stanovené stropy, na nijakú časť tejto novej pomoci sa nevzťahujú výhody spojené s touto </a:t>
            </a:r>
            <a:r>
              <a:rPr lang="sk-SK" sz="1800" b="1" dirty="0">
                <a:latin typeface="+mn-lt"/>
              </a:rPr>
              <a:t>schémou a to ani na tú jej časť, ktorá strop nepresiahla. </a:t>
            </a:r>
          </a:p>
          <a:p>
            <a:pPr marL="266700" indent="0" algn="just">
              <a:buNone/>
            </a:pPr>
            <a:endParaRPr lang="sk-SK" sz="1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5813031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3200" dirty="0" smtClean="0">
                <a:latin typeface="+mj-lt"/>
              </a:rPr>
              <a:t>Právny rámec</a:t>
            </a:r>
            <a:endParaRPr lang="sk-SK" sz="3200" dirty="0">
              <a:latin typeface="+mj-lt"/>
            </a:endParaRPr>
          </a:p>
        </p:txBody>
      </p:sp>
      <p:sp>
        <p:nvSpPr>
          <p:cNvPr id="8" name="Zástupný symbol obsahu 7"/>
          <p:cNvSpPr>
            <a:spLocks noGrp="1"/>
          </p:cNvSpPr>
          <p:nvPr>
            <p:ph sz="half" idx="2"/>
          </p:nvPr>
        </p:nvSpPr>
        <p:spPr>
          <a:xfrm>
            <a:off x="650875" y="1876404"/>
            <a:ext cx="11566565" cy="6835796"/>
          </a:xfrm>
        </p:spPr>
        <p:txBody>
          <a:bodyPr/>
          <a:lstStyle/>
          <a:p>
            <a:pPr lvl="0" algn="just"/>
            <a:r>
              <a:rPr lang="sk-SK" sz="1800" dirty="0" smtClean="0">
                <a:latin typeface="+mn-lt"/>
              </a:rPr>
              <a:t>Zmluva o fungovaní EÚ </a:t>
            </a:r>
            <a:r>
              <a:rPr lang="sk-SK" sz="1800" i="1" dirty="0" smtClean="0">
                <a:latin typeface="+mn-lt"/>
              </a:rPr>
              <a:t>(článok 107 až 109)</a:t>
            </a:r>
          </a:p>
          <a:p>
            <a:pPr lvl="0" algn="just"/>
            <a:r>
              <a:rPr lang="sk-SK" sz="1800" dirty="0" smtClean="0">
                <a:latin typeface="+mn-lt"/>
              </a:rPr>
              <a:t>Nariadenia Komisie upravujúce už konkrétnu štátnu pomoc alebo pomoc </a:t>
            </a:r>
            <a:r>
              <a:rPr lang="sk-SK" sz="1800" i="1" dirty="0" smtClean="0">
                <a:latin typeface="+mn-lt"/>
              </a:rPr>
              <a:t>de </a:t>
            </a:r>
            <a:r>
              <a:rPr lang="sk-SK" sz="1800" i="1" dirty="0" err="1" smtClean="0">
                <a:latin typeface="+mn-lt"/>
              </a:rPr>
              <a:t>minimis</a:t>
            </a:r>
            <a:endParaRPr lang="sk-SK" sz="1800" i="1" dirty="0" smtClean="0">
              <a:latin typeface="+mn-lt"/>
            </a:endParaRPr>
          </a:p>
          <a:p>
            <a:pPr marL="266700" lvl="0" indent="0" algn="just">
              <a:buNone/>
            </a:pPr>
            <a:r>
              <a:rPr lang="sk-SK" sz="1800" b="1" dirty="0" smtClean="0">
                <a:latin typeface="+mn-lt"/>
              </a:rPr>
              <a:t>Nariadenie Komisie (EÚ) č. 1407/2013 </a:t>
            </a:r>
            <a:r>
              <a:rPr lang="sk-SK" sz="1800" b="1" dirty="0">
                <a:latin typeface="+mn-lt"/>
              </a:rPr>
              <a:t>z 18. decembra 2013 o uplatňovaní článkov 107 a </a:t>
            </a:r>
            <a:r>
              <a:rPr lang="sk-SK" sz="1800" b="1" dirty="0" smtClean="0">
                <a:latin typeface="+mn-lt"/>
              </a:rPr>
              <a:t>108 Zmluvy </a:t>
            </a:r>
            <a:r>
              <a:rPr lang="sk-SK" sz="1800" b="1" dirty="0">
                <a:latin typeface="+mn-lt"/>
              </a:rPr>
              <a:t>o fungovaní Európskej únie na pomoc </a:t>
            </a:r>
            <a:r>
              <a:rPr lang="sk-SK" sz="1800" b="1" i="1" dirty="0">
                <a:latin typeface="+mn-lt"/>
              </a:rPr>
              <a:t>de </a:t>
            </a:r>
            <a:r>
              <a:rPr lang="sk-SK" sz="1800" b="1" i="1" dirty="0" err="1">
                <a:latin typeface="+mn-lt"/>
              </a:rPr>
              <a:t>minimis</a:t>
            </a:r>
            <a:r>
              <a:rPr lang="sk-SK" sz="1800" b="1" i="1" dirty="0">
                <a:latin typeface="+mn-lt"/>
              </a:rPr>
              <a:t> </a:t>
            </a:r>
            <a:endParaRPr lang="sk-SK" sz="1800" b="1" i="1" dirty="0" smtClean="0">
              <a:latin typeface="+mn-lt"/>
            </a:endParaRPr>
          </a:p>
          <a:p>
            <a:pPr lvl="0" algn="just"/>
            <a:r>
              <a:rPr lang="sk-SK" sz="1800" dirty="0" smtClean="0">
                <a:latin typeface="+mn-lt"/>
              </a:rPr>
              <a:t>Zákon </a:t>
            </a:r>
            <a:r>
              <a:rPr lang="sk-SK" sz="1800" dirty="0">
                <a:latin typeface="+mn-lt"/>
              </a:rPr>
              <a:t>č. 358/2015 Z. z o úprave niektorých vzťahov v oblasti štátnej pomoci a minimálnej pomoci a o zmene a doplnení niektorých zákonov (zákon o štátnej pomoci</a:t>
            </a:r>
            <a:r>
              <a:rPr lang="sk-SK" sz="1800" dirty="0" smtClean="0">
                <a:latin typeface="+mn-lt"/>
              </a:rPr>
              <a:t>) </a:t>
            </a:r>
            <a:endParaRPr lang="sk-SK" sz="1800" b="1" dirty="0" smtClean="0">
              <a:latin typeface="+mn-lt"/>
            </a:endParaRPr>
          </a:p>
          <a:p>
            <a:pPr lvl="0" algn="just">
              <a:buNone/>
            </a:pPr>
            <a:endParaRPr lang="sk-SK" sz="1600" dirty="0" smtClean="0">
              <a:latin typeface="+mn-lt"/>
            </a:endParaRPr>
          </a:p>
          <a:p>
            <a:pPr lvl="0" algn="just">
              <a:buNone/>
            </a:pPr>
            <a:endParaRPr lang="sk-SK" sz="1800" dirty="0">
              <a:latin typeface="+mn-lt"/>
            </a:endParaRPr>
          </a:p>
          <a:p>
            <a:pPr lvl="0" algn="just">
              <a:buNone/>
            </a:pPr>
            <a:r>
              <a:rPr lang="sk-SK" sz="1600" dirty="0" smtClean="0">
                <a:latin typeface="+mn-lt"/>
              </a:rPr>
              <a:t>Schéma pomoci: Článok </a:t>
            </a:r>
            <a:r>
              <a:rPr lang="sk-SK" sz="1600" cap="small" dirty="0" smtClean="0">
                <a:latin typeface="+mn-lt"/>
              </a:rPr>
              <a:t>B. </a:t>
            </a:r>
            <a:r>
              <a:rPr lang="sk-SK" sz="1600" b="1" cap="small" dirty="0" smtClean="0">
                <a:latin typeface="+mn-lt"/>
              </a:rPr>
              <a:t>Právny základ </a:t>
            </a:r>
            <a:endParaRPr lang="sk-SK" sz="1600" b="1" cap="small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3200" dirty="0" smtClean="0">
                <a:latin typeface="+mj-lt"/>
              </a:rPr>
              <a:t>Schéma pomoci </a:t>
            </a:r>
            <a:r>
              <a:rPr lang="sk-SK" sz="3200" i="1" dirty="0" smtClean="0">
                <a:latin typeface="+mj-lt"/>
              </a:rPr>
              <a:t>de </a:t>
            </a:r>
            <a:r>
              <a:rPr lang="sk-SK" sz="3200" i="1" dirty="0" err="1" smtClean="0">
                <a:latin typeface="+mj-lt"/>
              </a:rPr>
              <a:t>minimis</a:t>
            </a:r>
            <a:r>
              <a:rPr lang="sk-SK" sz="3200" dirty="0" smtClean="0">
                <a:latin typeface="+mj-lt"/>
              </a:rPr>
              <a:t>: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525736" y="1481918"/>
            <a:ext cx="11352251" cy="714380"/>
          </a:xfrm>
        </p:spPr>
        <p:txBody>
          <a:bodyPr anchor="ctr"/>
          <a:lstStyle/>
          <a:p>
            <a:pPr lvl="0"/>
            <a:r>
              <a:rPr lang="sk-SK" sz="1800" dirty="0" smtClean="0">
                <a:latin typeface="+mj-lt"/>
              </a:rPr>
              <a:t>Článok </a:t>
            </a:r>
            <a:r>
              <a:rPr lang="sk-SK" sz="1800" cap="small" dirty="0" smtClean="0">
                <a:latin typeface="+mj-lt"/>
              </a:rPr>
              <a:t>J. Výška pomoci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50006" y="2572544"/>
            <a:ext cx="11352251" cy="6335730"/>
          </a:xfrm>
        </p:spPr>
        <p:txBody>
          <a:bodyPr/>
          <a:lstStyle/>
          <a:p>
            <a:pPr marL="266700" indent="0" algn="just">
              <a:spcBef>
                <a:spcPts val="0"/>
              </a:spcBef>
              <a:spcAft>
                <a:spcPts val="1200"/>
              </a:spcAft>
              <a:buNone/>
            </a:pPr>
            <a:endParaRPr lang="sk-SK" sz="2000" dirty="0">
              <a:latin typeface="+mn-lt"/>
            </a:endParaRP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sk-SK" sz="2000" dirty="0" smtClean="0">
                <a:latin typeface="+mn-lt"/>
              </a:rPr>
              <a:t>Podľa </a:t>
            </a:r>
            <a:r>
              <a:rPr lang="sk-SK" sz="2000" dirty="0">
                <a:latin typeface="+mn-lt"/>
              </a:rPr>
              <a:t>článku 3 ods. 7 nariadenia Komisie (EÚ) č. 1407/2013 z 18. decembra 2013 o uplatňovaní článkov 107 a 108 Zmluvy o fungovaní Európskej únie na pomoc </a:t>
            </a:r>
            <a:r>
              <a:rPr lang="sk-SK" sz="2000" i="1" dirty="0">
                <a:latin typeface="+mn-lt"/>
              </a:rPr>
              <a:t>de </a:t>
            </a:r>
            <a:r>
              <a:rPr lang="sk-SK" sz="2000" i="1" dirty="0" err="1">
                <a:latin typeface="+mn-lt"/>
              </a:rPr>
              <a:t>minimis</a:t>
            </a:r>
            <a:r>
              <a:rPr lang="sk-SK" sz="2000" i="1" dirty="0">
                <a:latin typeface="+mn-lt"/>
              </a:rPr>
              <a:t> </a:t>
            </a:r>
            <a:r>
              <a:rPr lang="sk-SK" sz="2000" dirty="0">
                <a:latin typeface="+mn-lt"/>
              </a:rPr>
              <a:t>v platnom znení, ak by sa poskytnutím novej pomoci </a:t>
            </a:r>
            <a:r>
              <a:rPr lang="sk-SK" sz="2000" i="1" dirty="0">
                <a:latin typeface="+mn-lt"/>
              </a:rPr>
              <a:t>de </a:t>
            </a:r>
            <a:r>
              <a:rPr lang="sk-SK" sz="2000" i="1" dirty="0" err="1">
                <a:latin typeface="+mn-lt"/>
              </a:rPr>
              <a:t>minimis</a:t>
            </a:r>
            <a:r>
              <a:rPr lang="sk-SK" sz="2000" i="1" dirty="0">
                <a:latin typeface="+mn-lt"/>
              </a:rPr>
              <a:t> </a:t>
            </a:r>
            <a:r>
              <a:rPr lang="sk-SK" sz="2000" dirty="0">
                <a:latin typeface="+mn-lt"/>
              </a:rPr>
              <a:t>presiahli vyššie stanovené stropy, na nijakú časť tejto novej pomoci sa nevzťahujú výhody spojené </a:t>
            </a:r>
            <a:r>
              <a:rPr lang="sk-SK" sz="2000" dirty="0" smtClean="0">
                <a:latin typeface="+mn-lt"/>
              </a:rPr>
              <a:t>so</a:t>
            </a:r>
            <a:r>
              <a:rPr lang="sk-SK" sz="2000" dirty="0">
                <a:latin typeface="+mn-lt"/>
              </a:rPr>
              <a:t> </a:t>
            </a:r>
            <a:r>
              <a:rPr lang="sk-SK" sz="2000" b="1" dirty="0" smtClean="0">
                <a:latin typeface="+mn-lt"/>
              </a:rPr>
              <a:t>schémou pomoci </a:t>
            </a:r>
            <a:r>
              <a:rPr lang="sk-SK" sz="2000" b="1" dirty="0">
                <a:latin typeface="+mn-lt"/>
              </a:rPr>
              <a:t>a to ani na tú jej časť, ktorá strop nepresiahla. </a:t>
            </a:r>
            <a:endParaRPr lang="sk-SK" sz="2000" b="1" dirty="0" smtClean="0">
              <a:latin typeface="+mn-lt"/>
            </a:endParaRPr>
          </a:p>
          <a:p>
            <a:pPr marL="266700" indent="0" algn="just">
              <a:spcBef>
                <a:spcPts val="0"/>
              </a:spcBef>
              <a:spcAft>
                <a:spcPts val="1200"/>
              </a:spcAft>
              <a:buNone/>
            </a:pPr>
            <a:endParaRPr lang="sk-SK" sz="2000" b="1" dirty="0" smtClean="0">
              <a:latin typeface="+mn-lt"/>
            </a:endParaRP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sk-SK" sz="2000" dirty="0">
                <a:latin typeface="+mn-lt"/>
              </a:rPr>
              <a:t>Pomoc sa považuje za poskytnutú v okamihu, kedy prijímateľ nadobudne právny nárok na poskytnutie pomoci, a to bez ohľadu na dátum vyplatenia pomoci </a:t>
            </a:r>
            <a:r>
              <a:rPr lang="sk-SK" sz="2000" i="1" dirty="0">
                <a:latin typeface="+mn-lt"/>
              </a:rPr>
              <a:t>de </a:t>
            </a:r>
            <a:r>
              <a:rPr lang="sk-SK" sz="2000" i="1" dirty="0" err="1">
                <a:latin typeface="+mn-lt"/>
              </a:rPr>
              <a:t>minimis</a:t>
            </a:r>
            <a:r>
              <a:rPr lang="sk-SK" sz="2000" dirty="0">
                <a:latin typeface="+mn-lt"/>
              </a:rPr>
              <a:t> podniku. Pre účely poskytnutia pomoci </a:t>
            </a:r>
            <a:r>
              <a:rPr lang="sk-SK" sz="2000" i="1" dirty="0">
                <a:latin typeface="+mn-lt"/>
              </a:rPr>
              <a:t>de </a:t>
            </a:r>
            <a:r>
              <a:rPr lang="sk-SK" sz="2000" i="1" dirty="0" err="1">
                <a:latin typeface="+mn-lt"/>
              </a:rPr>
              <a:t>minimis</a:t>
            </a:r>
            <a:r>
              <a:rPr lang="sk-SK" sz="2000" dirty="0">
                <a:latin typeface="+mn-lt"/>
              </a:rPr>
              <a:t> podľa </a:t>
            </a:r>
            <a:r>
              <a:rPr lang="sk-SK" sz="2000" dirty="0" smtClean="0">
                <a:latin typeface="+mn-lt"/>
              </a:rPr>
              <a:t>schémy pomoci, </a:t>
            </a:r>
            <a:r>
              <a:rPr lang="sk-SK" sz="2000" dirty="0">
                <a:latin typeface="+mn-lt"/>
              </a:rPr>
              <a:t>sa deň/dátum nadobudnutia účinnosti zmluvy o poskytnutí NFP s prijímateľom pomoci považuje za deň/dátum poskytnutia pomoci. </a:t>
            </a:r>
            <a:endParaRPr lang="sk-SK" sz="2000" dirty="0" smtClean="0">
              <a:latin typeface="+mn-lt"/>
            </a:endParaRPr>
          </a:p>
          <a:p>
            <a:pPr marL="2667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sk-SK" sz="2000" dirty="0">
                <a:latin typeface="+mn-lt"/>
              </a:rPr>
              <a:t>	</a:t>
            </a:r>
            <a:r>
              <a:rPr lang="sk-SK" sz="2000" dirty="0" smtClean="0">
                <a:latin typeface="+mn-lt"/>
              </a:rPr>
              <a:t>Zmluva </a:t>
            </a:r>
            <a:r>
              <a:rPr lang="sk-SK" sz="2000" dirty="0">
                <a:latin typeface="+mn-lt"/>
              </a:rPr>
              <a:t>o poskytnutí NFP nadobúda účinnosť dňom nasledujúcim po dni jej zverejnenia </a:t>
            </a:r>
            <a:r>
              <a:rPr lang="sk-SK" sz="2000" dirty="0" smtClean="0">
                <a:latin typeface="+mn-lt"/>
              </a:rPr>
              <a:t>	v</a:t>
            </a:r>
            <a:r>
              <a:rPr lang="sk-SK" sz="2000" dirty="0">
                <a:latin typeface="+mn-lt"/>
              </a:rPr>
              <a:t> centrálnom registri zmlúv. </a:t>
            </a:r>
            <a:endParaRPr lang="sk-SK" sz="2000" dirty="0" smtClean="0">
              <a:latin typeface="+mn-lt"/>
            </a:endParaRPr>
          </a:p>
          <a:p>
            <a:pPr marL="266700" indent="0" algn="just">
              <a:spcBef>
                <a:spcPts val="0"/>
              </a:spcBef>
              <a:spcAft>
                <a:spcPts val="1200"/>
              </a:spcAft>
              <a:buNone/>
            </a:pPr>
            <a:endParaRPr lang="sk-SK" sz="2000" b="1" dirty="0">
              <a:latin typeface="+mn-lt"/>
            </a:endParaRPr>
          </a:p>
          <a:p>
            <a:pPr marL="266700" indent="0" algn="just">
              <a:buNone/>
            </a:pPr>
            <a:endParaRPr lang="sk-SK" sz="2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611687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885875"/>
          </a:xfrm>
        </p:spPr>
        <p:txBody>
          <a:bodyPr/>
          <a:lstStyle/>
          <a:p>
            <a:r>
              <a:rPr lang="sk-SK" sz="3200" dirty="0" smtClean="0">
                <a:latin typeface="+mj-lt"/>
              </a:rPr>
              <a:t>Schéma pomoci </a:t>
            </a:r>
            <a:r>
              <a:rPr lang="sk-SK" sz="3200" i="1" dirty="0" smtClean="0">
                <a:latin typeface="+mj-lt"/>
              </a:rPr>
              <a:t>de </a:t>
            </a:r>
            <a:r>
              <a:rPr lang="sk-SK" sz="3200" i="1" dirty="0" err="1" smtClean="0">
                <a:latin typeface="+mj-lt"/>
              </a:rPr>
              <a:t>minimis</a:t>
            </a:r>
            <a:r>
              <a:rPr lang="sk-SK" sz="3200" dirty="0" smtClean="0">
                <a:latin typeface="+mj-lt"/>
              </a:rPr>
              <a:t>: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650874" y="1112055"/>
            <a:ext cx="11352251" cy="714380"/>
          </a:xfrm>
        </p:spPr>
        <p:txBody>
          <a:bodyPr anchor="ctr"/>
          <a:lstStyle/>
          <a:p>
            <a:pPr lvl="0"/>
            <a:r>
              <a:rPr lang="sk-SK" sz="1800" dirty="0" smtClean="0">
                <a:latin typeface="+mj-lt"/>
              </a:rPr>
              <a:t>Článok </a:t>
            </a:r>
            <a:r>
              <a:rPr lang="sk-SK" sz="1800" cap="small" dirty="0" smtClean="0">
                <a:latin typeface="+mj-lt"/>
              </a:rPr>
              <a:t>K. Podmienky poskytnutia pomoci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50873" y="1826434"/>
            <a:ext cx="11352251" cy="6866789"/>
          </a:xfrm>
        </p:spPr>
        <p:txBody>
          <a:bodyPr/>
          <a:lstStyle/>
          <a:p>
            <a:pPr marL="26670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sk-SK" sz="1600" dirty="0">
                <a:latin typeface="+mn-lt"/>
              </a:rPr>
              <a:t>Pomoc môže byť prijímateľovi poskytnutá iba vtedy, ak:</a:t>
            </a:r>
          </a:p>
          <a:p>
            <a:pPr lvl="0" algn="just">
              <a:spcBef>
                <a:spcPts val="0"/>
              </a:spcBef>
              <a:spcAft>
                <a:spcPts val="300"/>
              </a:spcAft>
            </a:pPr>
            <a:r>
              <a:rPr lang="sk-SK" sz="1400" dirty="0">
                <a:latin typeface="+mn-lt"/>
              </a:rPr>
              <a:t>bude podaná žiadosť o NFP vrátane povinných príloh v súlade s platnou a účinnou výzvou na predkladanie žiadostí o NFP, resp. vyzvaním na predloženie žiadosti o NFP na národný projekt; </a:t>
            </a:r>
          </a:p>
          <a:p>
            <a:pPr lvl="0" algn="just">
              <a:spcBef>
                <a:spcPts val="0"/>
              </a:spcBef>
              <a:spcAft>
                <a:spcPts val="300"/>
              </a:spcAft>
            </a:pPr>
            <a:r>
              <a:rPr lang="sk-SK" sz="1400" dirty="0">
                <a:latin typeface="+mn-lt"/>
              </a:rPr>
              <a:t>budú splnené podmienky stanovené v tejto schéme a v príslušnej výzve na predkladanie žiadostí o NFP, resp. vyzvaním na predloženie žiadosti o NFP na národný projekt; </a:t>
            </a:r>
          </a:p>
          <a:p>
            <a:pPr lvl="0" algn="just">
              <a:spcBef>
                <a:spcPts val="0"/>
              </a:spcBef>
              <a:spcAft>
                <a:spcPts val="300"/>
              </a:spcAft>
            </a:pPr>
            <a:r>
              <a:rPr lang="sk-SK" sz="1400" dirty="0">
                <a:latin typeface="+mn-lt"/>
              </a:rPr>
              <a:t>bude preukázaný súlad medzi predkladanou žiadosťou o NFP a vyššie uvedenými dokumentmi; </a:t>
            </a:r>
          </a:p>
          <a:p>
            <a:pPr lvl="0" algn="just">
              <a:spcBef>
                <a:spcPts val="0"/>
              </a:spcBef>
            </a:pPr>
            <a:r>
              <a:rPr lang="sk-SK" sz="1400" dirty="0">
                <a:latin typeface="+mn-lt"/>
              </a:rPr>
              <a:t>budú špecifikované merateľné ukazovatele pre dosiahnutie stanovených cieľov v žiadosti o NFP;</a:t>
            </a:r>
          </a:p>
          <a:p>
            <a:pPr marL="266700" indent="0" algn="just">
              <a:spcBef>
                <a:spcPts val="0"/>
              </a:spcBef>
              <a:buNone/>
            </a:pPr>
            <a:endParaRPr lang="sk-SK" sz="1600" b="1" dirty="0" smtClean="0">
              <a:latin typeface="+mn-lt"/>
            </a:endParaRPr>
          </a:p>
          <a:p>
            <a:pPr marL="2667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sk-SK" sz="2000" b="1" u="sng" dirty="0" smtClean="0">
                <a:latin typeface="+mn-lt"/>
              </a:rPr>
              <a:t>a</a:t>
            </a:r>
            <a:r>
              <a:rPr lang="sk-SK" sz="2000" b="1" u="sng" dirty="0">
                <a:latin typeface="+mn-lt"/>
              </a:rPr>
              <a:t> zároveň</a:t>
            </a:r>
          </a:p>
          <a:p>
            <a:pPr lvl="0" algn="just">
              <a:spcBef>
                <a:spcPts val="0"/>
              </a:spcBef>
              <a:spcAft>
                <a:spcPts val="1200"/>
              </a:spcAft>
            </a:pPr>
            <a:r>
              <a:rPr lang="sk-SK" sz="1800" b="1" dirty="0">
                <a:latin typeface="+mn-lt"/>
              </a:rPr>
              <a:t>bude predložené vyhlásenie, spolu s prehľadom a úplnými informáciami o akejkoľvek inej pomoci </a:t>
            </a:r>
            <a:r>
              <a:rPr lang="sk-SK" sz="1800" b="1" i="1" dirty="0">
                <a:latin typeface="+mn-lt"/>
              </a:rPr>
              <a:t>de </a:t>
            </a:r>
            <a:r>
              <a:rPr lang="sk-SK" sz="1800" b="1" i="1" dirty="0" err="1">
                <a:latin typeface="+mn-lt"/>
              </a:rPr>
              <a:t>minimis</a:t>
            </a:r>
            <a:r>
              <a:rPr lang="sk-SK" sz="1800" b="1" dirty="0">
                <a:latin typeface="+mn-lt"/>
              </a:rPr>
              <a:t> prijatej na základe nariadenia Komisie (EÚ) č. 1407/2013 z 18. decembra 2013 o uplatňovaní článkov 107 a 108 Zmluvy o fungovaní Európskej únie na pomoc </a:t>
            </a:r>
            <a:r>
              <a:rPr lang="sk-SK" sz="1800" b="1" i="1" dirty="0">
                <a:latin typeface="+mn-lt"/>
              </a:rPr>
              <a:t>de </a:t>
            </a:r>
            <a:r>
              <a:rPr lang="sk-SK" sz="1800" b="1" i="1" dirty="0" err="1">
                <a:latin typeface="+mn-lt"/>
              </a:rPr>
              <a:t>minimis</a:t>
            </a:r>
            <a:r>
              <a:rPr lang="sk-SK" sz="1800" b="1" dirty="0">
                <a:latin typeface="+mn-lt"/>
              </a:rPr>
              <a:t> v platnom znení alebo na základe iných predpisov EÚ o pomoci </a:t>
            </a:r>
            <a:r>
              <a:rPr lang="sk-SK" sz="1800" b="1" i="1" dirty="0">
                <a:latin typeface="+mn-lt"/>
              </a:rPr>
              <a:t>de </a:t>
            </a:r>
            <a:r>
              <a:rPr lang="sk-SK" sz="1800" b="1" i="1" dirty="0" err="1">
                <a:latin typeface="+mn-lt"/>
              </a:rPr>
              <a:t>minimis</a:t>
            </a:r>
            <a:r>
              <a:rPr lang="sk-SK" sz="1800" b="1" dirty="0">
                <a:latin typeface="+mn-lt"/>
              </a:rPr>
              <a:t> v platnom znení počas predchádzajúcich dvoch fiškálnych rokov a počas prebiehajúceho fiškálneho roku, a to aj od iných poskytovateľov pomoci alebo v rámci iných schém pomoci </a:t>
            </a:r>
            <a:r>
              <a:rPr lang="sk-SK" sz="1800" b="1" i="1" dirty="0">
                <a:latin typeface="+mn-lt"/>
              </a:rPr>
              <a:t>de </a:t>
            </a:r>
            <a:r>
              <a:rPr lang="sk-SK" sz="1800" b="1" i="1" dirty="0" err="1">
                <a:latin typeface="+mn-lt"/>
              </a:rPr>
              <a:t>minimis</a:t>
            </a:r>
            <a:r>
              <a:rPr lang="sk-SK" sz="1800" b="1" dirty="0">
                <a:latin typeface="+mn-lt"/>
              </a:rPr>
              <a:t>;</a:t>
            </a:r>
          </a:p>
          <a:p>
            <a:pPr lvl="0" algn="just">
              <a:spcBef>
                <a:spcPts val="0"/>
              </a:spcBef>
              <a:spcAft>
                <a:spcPts val="1200"/>
              </a:spcAft>
            </a:pPr>
            <a:r>
              <a:rPr lang="sk-SK" sz="1800" b="1" dirty="0">
                <a:latin typeface="+mn-lt"/>
              </a:rPr>
              <a:t>bude predložené vyhlásenie o tom, že voči žiadateľovi nie je nárokované vrátanie pomoci na základe predchádzajúceho rozhodnutia Komisie, ktorým bola poskytnutá pomoc označená za neoprávnenú a nezlučiteľnú s vnútorným trhom;</a:t>
            </a:r>
          </a:p>
          <a:p>
            <a:pPr lvl="0" algn="just">
              <a:spcBef>
                <a:spcPts val="0"/>
              </a:spcBef>
              <a:spcAft>
                <a:spcPts val="1200"/>
              </a:spcAft>
            </a:pPr>
            <a:r>
              <a:rPr lang="sk-SK" sz="1800" b="1" dirty="0">
                <a:latin typeface="+mn-lt"/>
              </a:rPr>
              <a:t>bude predložené vyhlásenie o tom, že žiadateľ nepatrí do skupiny podnikov, ktoré sú považované za jediný podnik. Ak žiadateľ patrí do skupiny podnikov, predloží údaje o prijatej pomoci </a:t>
            </a:r>
            <a:r>
              <a:rPr lang="sk-SK" sz="1800" b="1" i="1" dirty="0">
                <a:latin typeface="+mn-lt"/>
              </a:rPr>
              <a:t>de </a:t>
            </a:r>
            <a:r>
              <a:rPr lang="sk-SK" sz="1800" b="1" i="1" dirty="0" err="1">
                <a:latin typeface="+mn-lt"/>
              </a:rPr>
              <a:t>minimis</a:t>
            </a:r>
            <a:r>
              <a:rPr lang="sk-SK" sz="1800" b="1" dirty="0">
                <a:latin typeface="+mn-lt"/>
              </a:rPr>
              <a:t> v sledovanom období troch fiškálnych rokov za všetkých členov skupiny podnikov, ktorí s ním tvoria jediný podnik</a:t>
            </a:r>
            <a:r>
              <a:rPr lang="sk-SK" sz="1800" b="1" dirty="0" smtClean="0">
                <a:latin typeface="+mn-lt"/>
              </a:rPr>
              <a:t>.</a:t>
            </a:r>
            <a:endParaRPr lang="sk-SK" sz="1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5177892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245915"/>
          </a:xfrm>
        </p:spPr>
        <p:txBody>
          <a:bodyPr/>
          <a:lstStyle/>
          <a:p>
            <a:r>
              <a:rPr lang="sk-SK" sz="3200" dirty="0" smtClean="0">
                <a:latin typeface="+mj-lt"/>
              </a:rPr>
              <a:t>Schéma pomoci </a:t>
            </a:r>
            <a:r>
              <a:rPr lang="sk-SK" sz="3200" i="1" dirty="0" smtClean="0">
                <a:latin typeface="+mj-lt"/>
              </a:rPr>
              <a:t>de </a:t>
            </a:r>
            <a:r>
              <a:rPr lang="sk-SK" sz="3200" i="1" dirty="0" err="1" smtClean="0">
                <a:latin typeface="+mj-lt"/>
              </a:rPr>
              <a:t>minimis</a:t>
            </a:r>
            <a:r>
              <a:rPr lang="sk-SK" sz="3200" dirty="0" smtClean="0">
                <a:latin typeface="+mj-lt"/>
              </a:rPr>
              <a:t>: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640505" y="1613083"/>
            <a:ext cx="11352251" cy="714380"/>
          </a:xfrm>
        </p:spPr>
        <p:txBody>
          <a:bodyPr anchor="ctr"/>
          <a:lstStyle/>
          <a:p>
            <a:pPr lvl="0"/>
            <a:r>
              <a:rPr lang="sk-SK" sz="1800" dirty="0" smtClean="0">
                <a:latin typeface="+mj-lt"/>
              </a:rPr>
              <a:t>Článok </a:t>
            </a:r>
            <a:r>
              <a:rPr lang="sk-SK" sz="1800" cap="small" dirty="0" smtClean="0">
                <a:latin typeface="+mj-lt"/>
              </a:rPr>
              <a:t>K. Podmienky poskytnutia pomoci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50873" y="1826434"/>
            <a:ext cx="11352251" cy="6866789"/>
          </a:xfrm>
        </p:spPr>
        <p:txBody>
          <a:bodyPr/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sk-SK" b="1" dirty="0" smtClean="0">
                <a:latin typeface="+mn-lt"/>
              </a:rPr>
              <a:t>Poskytovateľ </a:t>
            </a:r>
            <a:r>
              <a:rPr lang="sk-SK" b="1" dirty="0">
                <a:latin typeface="+mn-lt"/>
              </a:rPr>
              <a:t>overí splnenie vyššie uvedených podmienok v konaní o žiadosti o NFP na základe predložených dokumentov a/alebo pomocou overenia v príslušných registroch. Konkrétny spôsob preukázania splnenia jednotlivých podmienok a spôsob ich overovania poskytovateľom bude stanovený v príslušnej v</a:t>
            </a:r>
            <a:r>
              <a:rPr lang="sk-SK" b="1" dirty="0" smtClean="0">
                <a:latin typeface="+mn-lt"/>
              </a:rPr>
              <a:t>ýzve</a:t>
            </a:r>
            <a:r>
              <a:rPr lang="sk-SK" b="1" dirty="0">
                <a:latin typeface="+mn-lt"/>
              </a:rPr>
              <a:t>. </a:t>
            </a:r>
            <a:endParaRPr lang="sk-SK" b="1" dirty="0" smtClean="0">
              <a:latin typeface="+mn-lt"/>
            </a:endParaRPr>
          </a:p>
          <a:p>
            <a:pPr marL="266700" indent="0" algn="just">
              <a:spcBef>
                <a:spcPts val="0"/>
              </a:spcBef>
              <a:spcAft>
                <a:spcPts val="1200"/>
              </a:spcAft>
              <a:buNone/>
            </a:pPr>
            <a:endParaRPr lang="sk-SK" b="1" dirty="0">
              <a:latin typeface="+mn-lt"/>
            </a:endParaRP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sk-SK" b="1" dirty="0">
                <a:latin typeface="+mn-lt"/>
              </a:rPr>
              <a:t>Poskytovateľ v súlade s § 13 ods. 5 zákona o štátnej pomoci overí v centrálnom registri, či poskytnutím pomoci nedôjde k prekročeniu stropu minimálnej pomoci jedinému podniku podľa článku J. ods. 2 a 3 </a:t>
            </a:r>
            <a:r>
              <a:rPr lang="sk-SK" b="1" dirty="0" smtClean="0">
                <a:latin typeface="+mn-lt"/>
              </a:rPr>
              <a:t> schémy pomoci. </a:t>
            </a:r>
            <a:endParaRPr lang="sk-SK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36451919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3200" dirty="0" smtClean="0">
                <a:latin typeface="+mj-lt"/>
              </a:rPr>
              <a:t>Schéma pomoci </a:t>
            </a:r>
            <a:r>
              <a:rPr lang="sk-SK" sz="3200" i="1" dirty="0" smtClean="0">
                <a:latin typeface="+mj-lt"/>
              </a:rPr>
              <a:t>de </a:t>
            </a:r>
            <a:r>
              <a:rPr lang="sk-SK" sz="3200" i="1" dirty="0" err="1" smtClean="0">
                <a:latin typeface="+mj-lt"/>
              </a:rPr>
              <a:t>minimis</a:t>
            </a:r>
            <a:r>
              <a:rPr lang="sk-SK" sz="3200" dirty="0" smtClean="0">
                <a:latin typeface="+mj-lt"/>
              </a:rPr>
              <a:t>: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650875" y="1733528"/>
            <a:ext cx="11352251" cy="714380"/>
          </a:xfrm>
        </p:spPr>
        <p:txBody>
          <a:bodyPr anchor="ctr"/>
          <a:lstStyle/>
          <a:p>
            <a:pPr lvl="0"/>
            <a:r>
              <a:rPr lang="sk-SK" sz="1800" dirty="0" smtClean="0">
                <a:latin typeface="+mj-lt"/>
              </a:rPr>
              <a:t>Článok </a:t>
            </a:r>
            <a:r>
              <a:rPr lang="sk-SK" sz="1800" cap="small" dirty="0" smtClean="0">
                <a:latin typeface="+mj-lt"/>
              </a:rPr>
              <a:t>K. Kumulácia pomoci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50875" y="2376470"/>
            <a:ext cx="11352251" cy="6335730"/>
          </a:xfrm>
        </p:spPr>
        <p:txBody>
          <a:bodyPr/>
          <a:lstStyle/>
          <a:p>
            <a:pPr lvl="0" algn="just"/>
            <a:r>
              <a:rPr lang="sk-SK" sz="1800" dirty="0">
                <a:latin typeface="+mn-lt"/>
              </a:rPr>
              <a:t>Pomoc poskytnutá v súlade </a:t>
            </a:r>
            <a:r>
              <a:rPr lang="sk-SK" sz="1800" dirty="0" smtClean="0">
                <a:latin typeface="+mn-lt"/>
              </a:rPr>
              <a:t>so schémou pomoci </a:t>
            </a:r>
            <a:r>
              <a:rPr lang="sk-SK" sz="1800" dirty="0">
                <a:latin typeface="+mn-lt"/>
              </a:rPr>
              <a:t>sa môže kumulovať s pomocou </a:t>
            </a:r>
            <a:r>
              <a:rPr lang="sk-SK" sz="1800" i="1" dirty="0">
                <a:latin typeface="+mn-lt"/>
              </a:rPr>
              <a:t>de </a:t>
            </a:r>
            <a:r>
              <a:rPr lang="sk-SK" sz="1800" i="1" dirty="0" err="1">
                <a:latin typeface="+mn-lt"/>
              </a:rPr>
              <a:t>minimis</a:t>
            </a:r>
            <a:r>
              <a:rPr lang="sk-SK" sz="1800" dirty="0">
                <a:latin typeface="+mn-lt"/>
              </a:rPr>
              <a:t> poskytnutou v súlade s nariadením Komisie (EÚ) č. 360/2012 až do výšky stropu stanoveného v uvedenom nariadení. Môže byť kumulovaná s pomocou </a:t>
            </a:r>
            <a:r>
              <a:rPr lang="sk-SK" sz="1800" i="1" dirty="0">
                <a:latin typeface="+mn-lt"/>
              </a:rPr>
              <a:t>de </a:t>
            </a:r>
            <a:r>
              <a:rPr lang="sk-SK" sz="1800" i="1" dirty="0" err="1">
                <a:latin typeface="+mn-lt"/>
              </a:rPr>
              <a:t>minimis</a:t>
            </a:r>
            <a:r>
              <a:rPr lang="sk-SK" sz="1800" dirty="0">
                <a:latin typeface="+mn-lt"/>
              </a:rPr>
              <a:t> poskytnutou v súlade s inými predpismi o pomoci </a:t>
            </a:r>
            <a:r>
              <a:rPr lang="sk-SK" sz="1800" i="1" dirty="0">
                <a:latin typeface="+mn-lt"/>
              </a:rPr>
              <a:t>de </a:t>
            </a:r>
            <a:r>
              <a:rPr lang="sk-SK" sz="1800" i="1" dirty="0" err="1">
                <a:latin typeface="+mn-lt"/>
              </a:rPr>
              <a:t>minimis</a:t>
            </a:r>
            <a:r>
              <a:rPr lang="sk-SK" sz="1800" dirty="0">
                <a:latin typeface="+mn-lt"/>
              </a:rPr>
              <a:t> až do výšky príslušného stropu maximálnej výšky pomoci stanoveného v </a:t>
            </a:r>
            <a:r>
              <a:rPr lang="sk-SK" sz="1800" dirty="0" smtClean="0">
                <a:latin typeface="+mn-lt"/>
              </a:rPr>
              <a:t>tejto schéme pomoci.    </a:t>
            </a:r>
            <a:endParaRPr lang="sk-SK" sz="1800" dirty="0">
              <a:latin typeface="+mn-lt"/>
            </a:endParaRPr>
          </a:p>
          <a:p>
            <a:pPr lvl="0" algn="just"/>
            <a:r>
              <a:rPr lang="sk-SK" sz="1800" dirty="0">
                <a:latin typeface="+mn-lt"/>
              </a:rPr>
              <a:t>Pomoc </a:t>
            </a:r>
            <a:r>
              <a:rPr lang="sk-SK" sz="1800" i="1" dirty="0">
                <a:latin typeface="+mn-lt"/>
              </a:rPr>
              <a:t>de </a:t>
            </a:r>
            <a:r>
              <a:rPr lang="sk-SK" sz="1800" i="1" dirty="0" err="1">
                <a:latin typeface="+mn-lt"/>
              </a:rPr>
              <a:t>minimis</a:t>
            </a:r>
            <a:r>
              <a:rPr lang="sk-SK" sz="1800" dirty="0">
                <a:latin typeface="+mn-lt"/>
              </a:rPr>
              <a:t> sa nekumuluje so štátnou pomocou vo vzťahu k rovnakým oprávneným nákladom alebo štátnou pomocou na to isté opatrenie rizikového financovania, ak by takáto kumulácia presahovala najvyššiu príslušnú intenzitu pomoci alebo výšku pomoci stanovenú v závislosti od osobitných okolností jednotlivých prípadov v nariadení alebo rozhodnutí o skupinovej výnimke prijatých Komisiou. Pomoc </a:t>
            </a:r>
            <a:r>
              <a:rPr lang="sk-SK" sz="1800" i="1" dirty="0">
                <a:latin typeface="+mn-lt"/>
              </a:rPr>
              <a:t>de </a:t>
            </a:r>
            <a:r>
              <a:rPr lang="sk-SK" sz="1800" i="1" dirty="0" err="1">
                <a:latin typeface="+mn-lt"/>
              </a:rPr>
              <a:t>minimis</a:t>
            </a:r>
            <a:r>
              <a:rPr lang="sk-SK" sz="1800" dirty="0">
                <a:latin typeface="+mn-lt"/>
              </a:rPr>
              <a:t>, ktorá sa neposkytuje na konkrétne oprávnené náklady, ani sa k nim nedá priradiť, možno kumulovať s inou štátnou pomocou poskytnutou na základe nariadenia o skupinovej výnimke alebo rozhodnutia prijatých Komisiou. </a:t>
            </a:r>
          </a:p>
          <a:p>
            <a:pPr algn="just"/>
            <a:r>
              <a:rPr lang="sk-SK" sz="1800" b="1" dirty="0">
                <a:latin typeface="+mn-lt"/>
              </a:rPr>
              <a:t>Kumulácia pomoci je vždy viazaná na konkrétneho prijímateľa (so zohľadnením </a:t>
            </a:r>
            <a:r>
              <a:rPr lang="sk-SK" sz="1800" b="1" dirty="0" smtClean="0">
                <a:latin typeface="+mn-lt"/>
              </a:rPr>
              <a:t>jediného podniku).</a:t>
            </a:r>
            <a:endParaRPr lang="sk-SK" sz="1800" b="1" dirty="0">
              <a:latin typeface="+mn-lt"/>
            </a:endParaRPr>
          </a:p>
          <a:p>
            <a:pPr lvl="0" algn="just">
              <a:buNone/>
            </a:pPr>
            <a:endParaRPr lang="sk-SK" sz="20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98569706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3200" dirty="0" smtClean="0">
                <a:latin typeface="+mj-lt"/>
              </a:rPr>
              <a:t>Schéma pomoci </a:t>
            </a:r>
            <a:r>
              <a:rPr lang="sk-SK" sz="3200" i="1" dirty="0" smtClean="0">
                <a:latin typeface="+mj-lt"/>
              </a:rPr>
              <a:t>de </a:t>
            </a:r>
            <a:r>
              <a:rPr lang="sk-SK" sz="3200" i="1" dirty="0" err="1" smtClean="0">
                <a:latin typeface="+mj-lt"/>
              </a:rPr>
              <a:t>minimis</a:t>
            </a:r>
            <a:r>
              <a:rPr lang="sk-SK" sz="3200" dirty="0" smtClean="0">
                <a:latin typeface="+mj-lt"/>
              </a:rPr>
              <a:t>: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50875" y="2376470"/>
            <a:ext cx="11352251" cy="6335730"/>
          </a:xfrm>
        </p:spPr>
        <p:txBody>
          <a:bodyPr/>
          <a:lstStyle/>
          <a:p>
            <a:pPr marL="2667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sk-SK" sz="1800" b="1" cap="small" dirty="0">
                <a:latin typeface="+mn-lt"/>
              </a:rPr>
              <a:t>M</a:t>
            </a:r>
            <a:r>
              <a:rPr lang="sk-SK" sz="1800" b="1" cap="small" dirty="0" smtClean="0">
                <a:latin typeface="+mn-lt"/>
              </a:rPr>
              <a:t>. Mechanizmus poskytovania pomoci</a:t>
            </a:r>
            <a:endParaRPr lang="sk-SK" sz="1800" b="1" cap="small" dirty="0">
              <a:latin typeface="+mn-lt"/>
            </a:endParaRPr>
          </a:p>
          <a:p>
            <a:pPr marL="266700" lv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sk-SK" sz="1800" dirty="0">
                <a:latin typeface="+mn-lt"/>
              </a:rPr>
              <a:t>V rámci </a:t>
            </a:r>
            <a:r>
              <a:rPr lang="sk-SK" sz="1800" dirty="0" smtClean="0">
                <a:latin typeface="+mn-lt"/>
              </a:rPr>
              <a:t>schémy pomoci  sa pomoc </a:t>
            </a:r>
            <a:r>
              <a:rPr lang="sk-SK" sz="1800" i="1" dirty="0" smtClean="0">
                <a:latin typeface="+mn-lt"/>
              </a:rPr>
              <a:t>de </a:t>
            </a:r>
            <a:r>
              <a:rPr lang="sk-SK" sz="1800" i="1" dirty="0" err="1" smtClean="0">
                <a:latin typeface="+mn-lt"/>
              </a:rPr>
              <a:t>minimis</a:t>
            </a:r>
            <a:r>
              <a:rPr lang="sk-SK" sz="1800" dirty="0" smtClean="0">
                <a:latin typeface="+mn-lt"/>
              </a:rPr>
              <a:t> poskytuje v súlade s postupmi a </a:t>
            </a:r>
            <a:r>
              <a:rPr lang="sk-SK" sz="1800" dirty="0" err="1" smtClean="0">
                <a:latin typeface="+mn-lt"/>
              </a:rPr>
              <a:t>mechanizmam</a:t>
            </a:r>
            <a:r>
              <a:rPr lang="sk-SK" sz="1800" dirty="0" smtClean="0">
                <a:latin typeface="+mn-lt"/>
              </a:rPr>
              <a:t> upravujúcim poskytovanie NFP z prostriedkov EŠIF/ESF.</a:t>
            </a:r>
          </a:p>
          <a:p>
            <a:pPr marL="266700" lvl="0" indent="0" algn="just">
              <a:spcBef>
                <a:spcPts val="0"/>
              </a:spcBef>
              <a:spcAft>
                <a:spcPts val="1200"/>
              </a:spcAft>
              <a:buNone/>
            </a:pPr>
            <a:endParaRPr lang="sk-SK" sz="1800" b="1" dirty="0">
              <a:latin typeface="+mn-lt"/>
            </a:endParaRPr>
          </a:p>
          <a:p>
            <a:pPr marL="266700" indent="0" algn="just">
              <a:spcBef>
                <a:spcPts val="0"/>
              </a:spcBef>
              <a:spcAft>
                <a:spcPts val="1200"/>
              </a:spcAft>
              <a:buNone/>
            </a:pPr>
            <a:endParaRPr lang="sk-SK" sz="1800" b="1" cap="small" dirty="0" smtClean="0">
              <a:latin typeface="+mn-lt"/>
            </a:endParaRPr>
          </a:p>
          <a:p>
            <a:pPr marL="2667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sk-SK" sz="1800" b="1" cap="small" dirty="0" smtClean="0">
                <a:latin typeface="+mn-lt"/>
              </a:rPr>
              <a:t>N. Rozpočet </a:t>
            </a:r>
            <a:endParaRPr lang="sk-SK" sz="1800" b="1" dirty="0">
              <a:latin typeface="+mn-lt"/>
            </a:endParaRPr>
          </a:p>
          <a:p>
            <a:pPr marL="26670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sk-SK" sz="1800" dirty="0" smtClean="0">
                <a:latin typeface="+mn-lt"/>
              </a:rPr>
              <a:t>Uvádza odhadovaný </a:t>
            </a:r>
            <a:r>
              <a:rPr lang="sk-SK" sz="1800" dirty="0">
                <a:latin typeface="+mn-lt"/>
              </a:rPr>
              <a:t>ročný </a:t>
            </a:r>
            <a:r>
              <a:rPr lang="sk-SK" sz="1800" dirty="0" smtClean="0">
                <a:latin typeface="+mn-lt"/>
              </a:rPr>
              <a:t>a celkový objem </a:t>
            </a:r>
            <a:r>
              <a:rPr lang="sk-SK" sz="1800" dirty="0">
                <a:latin typeface="+mn-lt"/>
              </a:rPr>
              <a:t>finančných prostriedkov </a:t>
            </a:r>
            <a:r>
              <a:rPr lang="sk-SK" sz="1800" dirty="0" smtClean="0">
                <a:latin typeface="+mn-lt"/>
              </a:rPr>
              <a:t>na </a:t>
            </a:r>
            <a:r>
              <a:rPr lang="sk-SK" sz="1800" dirty="0">
                <a:latin typeface="+mn-lt"/>
              </a:rPr>
              <a:t>realizáciu schémy </a:t>
            </a:r>
            <a:r>
              <a:rPr lang="sk-SK" sz="1800" dirty="0" smtClean="0">
                <a:latin typeface="+mn-lt"/>
              </a:rPr>
              <a:t>pomoci.</a:t>
            </a:r>
            <a:endParaRPr lang="sk-SK" sz="1800" dirty="0">
              <a:latin typeface="+mn-lt"/>
            </a:endParaRPr>
          </a:p>
          <a:p>
            <a:pPr marL="266700" indent="0" algn="just">
              <a:spcBef>
                <a:spcPts val="0"/>
              </a:spcBef>
              <a:spcAft>
                <a:spcPts val="1200"/>
              </a:spcAft>
              <a:buNone/>
            </a:pPr>
            <a:endParaRPr lang="sk-SK" sz="1800" b="1" dirty="0">
              <a:latin typeface="+mn-lt"/>
            </a:endParaRPr>
          </a:p>
          <a:p>
            <a:pPr marL="266700" indent="0" algn="just">
              <a:spcBef>
                <a:spcPts val="0"/>
              </a:spcBef>
              <a:spcAft>
                <a:spcPts val="1200"/>
              </a:spcAft>
              <a:buNone/>
            </a:pPr>
            <a:endParaRPr lang="sk-SK" sz="1800" b="1" cap="small" dirty="0" smtClean="0">
              <a:latin typeface="+mn-lt"/>
            </a:endParaRPr>
          </a:p>
          <a:p>
            <a:pPr marL="2667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sk-SK" sz="1800" b="1" cap="small" dirty="0" smtClean="0">
                <a:latin typeface="+mn-lt"/>
              </a:rPr>
              <a:t>I</a:t>
            </a:r>
            <a:r>
              <a:rPr lang="sk-SK" sz="1800" b="1" cap="small" dirty="0">
                <a:latin typeface="+mn-lt"/>
              </a:rPr>
              <a:t>. Forma pomoci</a:t>
            </a:r>
          </a:p>
          <a:p>
            <a:pPr marL="2667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sk-SK" sz="1800" dirty="0">
                <a:latin typeface="+mn-lt"/>
              </a:rPr>
              <a:t>Pomoc podľa </a:t>
            </a:r>
            <a:r>
              <a:rPr lang="sk-SK" sz="1800" dirty="0" smtClean="0">
                <a:latin typeface="+mn-lt"/>
              </a:rPr>
              <a:t>schémy </a:t>
            </a:r>
            <a:r>
              <a:rPr lang="sk-SK" sz="1800" dirty="0">
                <a:latin typeface="+mn-lt"/>
              </a:rPr>
              <a:t>pomoci sa realizuje formou NFP, v rámci výzvy na predkladanie žiadostí o NFP pre dopytovo orientované projekty, alebo v rámci vyzvania na predloženie žiadosti o NFP na národný projekt. </a:t>
            </a:r>
          </a:p>
          <a:p>
            <a:pPr lvl="0" algn="just">
              <a:spcBef>
                <a:spcPts val="0"/>
              </a:spcBef>
              <a:spcAft>
                <a:spcPts val="1200"/>
              </a:spcAft>
              <a:buNone/>
            </a:pPr>
            <a:endParaRPr lang="sk-SK" sz="2000" dirty="0" smtClean="0">
              <a:latin typeface="+mn-lt"/>
            </a:endParaRPr>
          </a:p>
          <a:p>
            <a:pPr lvl="0" algn="just">
              <a:buNone/>
            </a:pPr>
            <a:endParaRPr lang="sk-SK" sz="20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15865601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957883"/>
          </a:xfrm>
        </p:spPr>
        <p:txBody>
          <a:bodyPr/>
          <a:lstStyle/>
          <a:p>
            <a:r>
              <a:rPr lang="sk-SK" sz="3200" dirty="0" smtClean="0">
                <a:latin typeface="+mj-lt"/>
              </a:rPr>
              <a:t>Schéma pomoci </a:t>
            </a:r>
            <a:r>
              <a:rPr lang="sk-SK" sz="3200" i="1" dirty="0" smtClean="0">
                <a:latin typeface="+mj-lt"/>
              </a:rPr>
              <a:t>de </a:t>
            </a:r>
            <a:r>
              <a:rPr lang="sk-SK" sz="3200" i="1" dirty="0" err="1" smtClean="0">
                <a:latin typeface="+mj-lt"/>
              </a:rPr>
              <a:t>minimis</a:t>
            </a:r>
            <a:r>
              <a:rPr lang="sk-SK" sz="3200" dirty="0" smtClean="0">
                <a:latin typeface="+mj-lt"/>
              </a:rPr>
              <a:t>: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50874" y="2062788"/>
            <a:ext cx="11352251" cy="6558428"/>
          </a:xfrm>
        </p:spPr>
        <p:txBody>
          <a:bodyPr/>
          <a:lstStyle/>
          <a:p>
            <a:pPr marL="360000" lvl="2" indent="-360000" algn="just">
              <a:spcBef>
                <a:spcPts val="0"/>
              </a:spcBef>
              <a:spcAft>
                <a:spcPts val="1200"/>
              </a:spcAft>
            </a:pPr>
            <a:r>
              <a:rPr lang="sk-SK" dirty="0">
                <a:latin typeface="+mn-lt"/>
              </a:rPr>
              <a:t>Poskytovateľ písomne informuje prijímateľa pomoci o predpokladanej výške pomoci vyjadrenej ako ekvivalent hrubého grantu a o tom, že ide o pomoc </a:t>
            </a:r>
            <a:r>
              <a:rPr lang="sk-SK" i="1" dirty="0">
                <a:latin typeface="+mn-lt"/>
              </a:rPr>
              <a:t>de </a:t>
            </a:r>
            <a:r>
              <a:rPr lang="sk-SK" i="1" dirty="0" err="1">
                <a:latin typeface="+mn-lt"/>
              </a:rPr>
              <a:t>minimis</a:t>
            </a:r>
            <a:r>
              <a:rPr lang="sk-SK" dirty="0">
                <a:latin typeface="+mn-lt"/>
              </a:rPr>
              <a:t>, pričom výslovne uvedie odkaz na nariadenie Komisie (EÚ) č. 1407/2013, jeho názov a referenciu týkajúcu sa uverejnenia príslušného nariadenia v Úradnom vestníku Európskej únie, a súčasne na </a:t>
            </a:r>
            <a:r>
              <a:rPr lang="sk-SK" dirty="0" smtClean="0">
                <a:latin typeface="+mn-lt"/>
              </a:rPr>
              <a:t>schému pomoci, </a:t>
            </a:r>
            <a:r>
              <a:rPr lang="sk-SK" dirty="0">
                <a:latin typeface="+mn-lt"/>
              </a:rPr>
              <a:t>jej názov a jej uverejnenie v Obchodnom vestníku. Uvedené sa považuje za splnené, ak je to vzájomne dohodnuté v zmluve o poskytnutí NFP.</a:t>
            </a:r>
          </a:p>
          <a:p>
            <a:pPr marL="360000" lvl="2" indent="-360000" algn="just">
              <a:spcBef>
                <a:spcPts val="0"/>
              </a:spcBef>
              <a:spcAft>
                <a:spcPts val="1200"/>
              </a:spcAft>
            </a:pPr>
            <a:r>
              <a:rPr lang="sk-SK" dirty="0">
                <a:latin typeface="+mn-lt"/>
              </a:rPr>
              <a:t>Poskytovateľ zabezpečuje zber, sledovanie a vyhodnocovanie údajov na úrovni projektov potrebných na monitorovanie pomoci a vedie evidenciu pomoci, ktorá obsahuje úplné informácie o každej pomoci poskytnutej v rámci schémy </a:t>
            </a:r>
            <a:r>
              <a:rPr lang="sk-SK" dirty="0" smtClean="0">
                <a:latin typeface="+mn-lt"/>
              </a:rPr>
              <a:t>pomoci a </a:t>
            </a:r>
            <a:r>
              <a:rPr lang="sk-SK" dirty="0">
                <a:latin typeface="+mn-lt"/>
              </a:rPr>
              <a:t>je premietnutá do IT monitorovacieho systému.</a:t>
            </a:r>
          </a:p>
          <a:p>
            <a:pPr marL="360000" lvl="2" indent="-360000" algn="just">
              <a:spcBef>
                <a:spcPts val="0"/>
              </a:spcBef>
              <a:spcAft>
                <a:spcPts val="1200"/>
              </a:spcAft>
            </a:pPr>
            <a:r>
              <a:rPr lang="sk-SK" dirty="0">
                <a:latin typeface="+mn-lt"/>
              </a:rPr>
              <a:t>Poskytovateľ je povinný podľa § 13 ods. 1 a 2 zákona o štátnej pomoci do centrálneho registra zaznamenávať údaje o poskytnutej minimálnej pomoci a o prijímateľovi pomoci do piatich pracovných dní od poskytnutia pomoci podľa </a:t>
            </a:r>
            <a:r>
              <a:rPr lang="sk-SK" dirty="0" smtClean="0">
                <a:latin typeface="+mn-lt"/>
              </a:rPr>
              <a:t>schémy pomoci. </a:t>
            </a:r>
            <a:endParaRPr lang="sk-SK" dirty="0">
              <a:latin typeface="+mn-lt"/>
            </a:endParaRPr>
          </a:p>
          <a:p>
            <a:pPr marL="360000" lvl="2" indent="-360000" algn="just">
              <a:spcBef>
                <a:spcPts val="0"/>
              </a:spcBef>
              <a:spcAft>
                <a:spcPts val="1200"/>
              </a:spcAft>
            </a:pPr>
            <a:r>
              <a:rPr lang="sk-SK" dirty="0">
                <a:latin typeface="+mn-lt"/>
              </a:rPr>
              <a:t>Poskytovateľ uchováva záznamy týkajúce sa individuálnej pomoci po dobu 10 fiškálnych rokov od dátumu jej poskytnutia a záznamy týkajúce sa schémy </a:t>
            </a:r>
            <a:r>
              <a:rPr lang="sk-SK" dirty="0" smtClean="0">
                <a:latin typeface="+mn-lt"/>
              </a:rPr>
              <a:t>pomoci po </a:t>
            </a:r>
            <a:r>
              <a:rPr lang="sk-SK" dirty="0">
                <a:latin typeface="+mn-lt"/>
              </a:rPr>
              <a:t>dobu 10 fiškálnych rokov od dátumu, kedy sa poskytla posledná individuálna pomoc v rámci </a:t>
            </a:r>
            <a:r>
              <a:rPr lang="sk-SK" dirty="0" smtClean="0">
                <a:latin typeface="+mn-lt"/>
              </a:rPr>
              <a:t>schémy pomoci.</a:t>
            </a:r>
            <a:endParaRPr lang="sk-SK" dirty="0">
              <a:latin typeface="+mn-lt"/>
            </a:endParaRPr>
          </a:p>
          <a:p>
            <a:pPr marL="360000" lvl="2" indent="-360000" algn="just">
              <a:spcBef>
                <a:spcPts val="0"/>
              </a:spcBef>
              <a:spcAft>
                <a:spcPts val="1200"/>
              </a:spcAft>
            </a:pPr>
            <a:r>
              <a:rPr lang="sk-SK" dirty="0">
                <a:latin typeface="+mn-lt"/>
              </a:rPr>
              <a:t>Poskytovateľ kontroluje dodržiavanie všetkých podmienok stanovených v tejto schéme </a:t>
            </a:r>
            <a:r>
              <a:rPr lang="sk-SK" dirty="0" smtClean="0">
                <a:latin typeface="+mn-lt"/>
              </a:rPr>
              <a:t>pomoci a </a:t>
            </a:r>
            <a:r>
              <a:rPr lang="sk-SK" dirty="0">
                <a:latin typeface="+mn-lt"/>
              </a:rPr>
              <a:t>kontrolujú dodržiavanie stropu maximálnej výšky pomoci podľa </a:t>
            </a:r>
            <a:r>
              <a:rPr lang="sk-SK" dirty="0" smtClean="0">
                <a:latin typeface="+mn-lt"/>
              </a:rPr>
              <a:t>príslušného článku schémy pomoci.</a:t>
            </a:r>
            <a:endParaRPr lang="sk-SK" dirty="0">
              <a:latin typeface="+mn-lt"/>
            </a:endParaRPr>
          </a:p>
          <a:p>
            <a:pPr marL="360000" lvl="2" indent="-360000" algn="just">
              <a:spcBef>
                <a:spcPts val="0"/>
              </a:spcBef>
              <a:spcAft>
                <a:spcPts val="1200"/>
              </a:spcAft>
            </a:pPr>
            <a:r>
              <a:rPr lang="sk-SK" dirty="0">
                <a:latin typeface="+mn-lt"/>
              </a:rPr>
              <a:t>Pomoc podľa </a:t>
            </a:r>
            <a:r>
              <a:rPr lang="sk-SK" dirty="0" smtClean="0">
                <a:latin typeface="+mn-lt"/>
              </a:rPr>
              <a:t>schémy pomoci </a:t>
            </a:r>
            <a:r>
              <a:rPr lang="sk-SK" dirty="0">
                <a:latin typeface="+mn-lt"/>
              </a:rPr>
              <a:t>sa môže poskytnúť len vtedy, ak je preukázané, že navrhovaná pomoc spolu s doteraz poskytnutou pomocou </a:t>
            </a:r>
            <a:r>
              <a:rPr lang="sk-SK" i="1" dirty="0">
                <a:latin typeface="+mn-lt"/>
              </a:rPr>
              <a:t>de </a:t>
            </a:r>
            <a:r>
              <a:rPr lang="sk-SK" i="1" dirty="0" err="1">
                <a:latin typeface="+mn-lt"/>
              </a:rPr>
              <a:t>minimis</a:t>
            </a:r>
            <a:r>
              <a:rPr lang="sk-SK" dirty="0">
                <a:latin typeface="+mn-lt"/>
              </a:rPr>
              <a:t> neprekročí </a:t>
            </a:r>
            <a:r>
              <a:rPr lang="sk-SK" dirty="0" smtClean="0">
                <a:latin typeface="+mn-lt"/>
              </a:rPr>
              <a:t>stanovenú maximálnu </a:t>
            </a:r>
            <a:r>
              <a:rPr lang="sk-SK" dirty="0">
                <a:latin typeface="+mn-lt"/>
              </a:rPr>
              <a:t>výšku pomoci </a:t>
            </a:r>
            <a:r>
              <a:rPr lang="sk-SK" dirty="0" smtClean="0">
                <a:latin typeface="+mn-lt"/>
              </a:rPr>
              <a:t>v schéme pomoci </a:t>
            </a:r>
            <a:r>
              <a:rPr lang="sk-SK" dirty="0">
                <a:latin typeface="+mn-lt"/>
              </a:rPr>
              <a:t>počas obdobia, ktoré pokrýva príslušný fiškálny rok ako aj predchádzajúce dva fiškálne </a:t>
            </a:r>
            <a:r>
              <a:rPr lang="sk-SK" dirty="0" smtClean="0">
                <a:latin typeface="+mn-lt"/>
              </a:rPr>
              <a:t>roky</a:t>
            </a:r>
            <a:r>
              <a:rPr lang="sk-SK" dirty="0">
                <a:latin typeface="+mn-lt"/>
              </a:rPr>
              <a:t>.</a:t>
            </a:r>
          </a:p>
        </p:txBody>
      </p:sp>
      <p:sp>
        <p:nvSpPr>
          <p:cNvPr id="5" name="Zástupný symbol textu 2"/>
          <p:cNvSpPr>
            <a:spLocks noGrp="1"/>
          </p:cNvSpPr>
          <p:nvPr>
            <p:ph type="body" idx="1"/>
          </p:nvPr>
        </p:nvSpPr>
        <p:spPr>
          <a:xfrm>
            <a:off x="650874" y="1348408"/>
            <a:ext cx="11352251" cy="714380"/>
          </a:xfrm>
        </p:spPr>
        <p:txBody>
          <a:bodyPr anchor="ctr"/>
          <a:lstStyle/>
          <a:p>
            <a:pPr lvl="0"/>
            <a:r>
              <a:rPr lang="sk-SK" sz="1800" dirty="0" smtClean="0">
                <a:latin typeface="+mj-lt"/>
              </a:rPr>
              <a:t>Článok </a:t>
            </a:r>
            <a:r>
              <a:rPr lang="sk-SK" sz="1800" cap="small" dirty="0">
                <a:latin typeface="+mj-lt"/>
              </a:rPr>
              <a:t>O</a:t>
            </a:r>
            <a:r>
              <a:rPr lang="sk-SK" sz="1800" cap="small" dirty="0" smtClean="0">
                <a:latin typeface="+mj-lt"/>
              </a:rPr>
              <a:t>. Transparentnosť a monitorovanie</a:t>
            </a:r>
          </a:p>
        </p:txBody>
      </p:sp>
    </p:spTree>
    <p:extLst>
      <p:ext uri="{BB962C8B-B14F-4D97-AF65-F5344CB8AC3E}">
        <p14:creationId xmlns:p14="http://schemas.microsoft.com/office/powerpoint/2010/main" val="673185485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957883"/>
          </a:xfrm>
        </p:spPr>
        <p:txBody>
          <a:bodyPr/>
          <a:lstStyle/>
          <a:p>
            <a:r>
              <a:rPr lang="sk-SK" sz="3200" dirty="0" smtClean="0">
                <a:latin typeface="+mj-lt"/>
              </a:rPr>
              <a:t>Schéma pomoci </a:t>
            </a:r>
            <a:r>
              <a:rPr lang="sk-SK" sz="3200" i="1" dirty="0" smtClean="0">
                <a:latin typeface="+mj-lt"/>
              </a:rPr>
              <a:t>de </a:t>
            </a:r>
            <a:r>
              <a:rPr lang="sk-SK" sz="3200" i="1" dirty="0" err="1" smtClean="0">
                <a:latin typeface="+mj-lt"/>
              </a:rPr>
              <a:t>minimis</a:t>
            </a:r>
            <a:r>
              <a:rPr lang="sk-SK" sz="3200" dirty="0" smtClean="0">
                <a:latin typeface="+mj-lt"/>
              </a:rPr>
              <a:t>: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50875" y="2376470"/>
            <a:ext cx="11352251" cy="6335730"/>
          </a:xfrm>
        </p:spPr>
        <p:txBody>
          <a:bodyPr/>
          <a:lstStyle/>
          <a:p>
            <a:pPr marL="26670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sk-SK" sz="1800" b="1" cap="small" dirty="0">
                <a:latin typeface="+mn-lt"/>
              </a:rPr>
              <a:t>P</a:t>
            </a:r>
            <a:r>
              <a:rPr lang="sk-SK" sz="1800" b="1" cap="small" dirty="0" smtClean="0">
                <a:latin typeface="+mn-lt"/>
              </a:rPr>
              <a:t>. Kontrola a audit</a:t>
            </a:r>
            <a:endParaRPr lang="sk-SK" sz="1800" b="1" cap="small" dirty="0">
              <a:latin typeface="+mn-lt"/>
            </a:endParaRPr>
          </a:p>
          <a:p>
            <a:pPr marL="266700" lv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sk-SK" sz="1800" dirty="0">
                <a:latin typeface="+mn-lt"/>
              </a:rPr>
              <a:t>Vykonávanie finančnej kontroly pomoci vychádza z legislatívy </a:t>
            </a:r>
            <a:r>
              <a:rPr lang="sk-SK" sz="1800" dirty="0" smtClean="0">
                <a:latin typeface="+mn-lt"/>
              </a:rPr>
              <a:t>EÚ a SR.</a:t>
            </a:r>
          </a:p>
          <a:p>
            <a:pPr marL="266700" lv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sk-SK" sz="1800" dirty="0" smtClean="0">
                <a:latin typeface="+mn-lt"/>
              </a:rPr>
              <a:t>Subjektmi </a:t>
            </a:r>
            <a:r>
              <a:rPr lang="sk-SK" sz="1800" dirty="0">
                <a:latin typeface="+mn-lt"/>
              </a:rPr>
              <a:t>zapojenými do finančnej kontroly a vnútorného auditu sú</a:t>
            </a:r>
            <a:r>
              <a:rPr lang="sk-SK" sz="1800" dirty="0" smtClean="0">
                <a:latin typeface="+mn-lt"/>
              </a:rPr>
              <a:t>: útvar </a:t>
            </a:r>
            <a:r>
              <a:rPr lang="sk-SK" sz="1800" dirty="0">
                <a:latin typeface="+mn-lt"/>
              </a:rPr>
              <a:t>kontroly poskytovateľa a Ministerstva financií SR, </a:t>
            </a:r>
            <a:r>
              <a:rPr lang="sk-SK" sz="1800" dirty="0" smtClean="0">
                <a:latin typeface="+mn-lt"/>
              </a:rPr>
              <a:t>Najvyšší </a:t>
            </a:r>
            <a:r>
              <a:rPr lang="sk-SK" sz="1800" dirty="0">
                <a:latin typeface="+mn-lt"/>
              </a:rPr>
              <a:t>kontrolný úrad SR, </a:t>
            </a:r>
            <a:r>
              <a:rPr lang="sk-SK" sz="1800" dirty="0" smtClean="0">
                <a:latin typeface="+mn-lt"/>
              </a:rPr>
              <a:t>Úrad </a:t>
            </a:r>
            <a:r>
              <a:rPr lang="sk-SK" sz="1800" dirty="0">
                <a:latin typeface="+mn-lt"/>
              </a:rPr>
              <a:t>vládneho auditu, </a:t>
            </a:r>
            <a:r>
              <a:rPr lang="sk-SK" sz="1800" dirty="0" smtClean="0">
                <a:latin typeface="+mn-lt"/>
              </a:rPr>
              <a:t>kontrolné </a:t>
            </a:r>
            <a:r>
              <a:rPr lang="sk-SK" sz="1800" dirty="0">
                <a:latin typeface="+mn-lt"/>
              </a:rPr>
              <a:t>orgány EÚ, </a:t>
            </a:r>
            <a:r>
              <a:rPr lang="sk-SK" sz="1800" dirty="0" smtClean="0">
                <a:latin typeface="+mn-lt"/>
              </a:rPr>
              <a:t>útvar </a:t>
            </a:r>
            <a:r>
              <a:rPr lang="sk-SK" sz="1800" dirty="0">
                <a:latin typeface="+mn-lt"/>
              </a:rPr>
              <a:t>vnútorného auditu poskytovateľa a Ministerstva financií SR, </a:t>
            </a:r>
            <a:r>
              <a:rPr lang="sk-SK" sz="1800" dirty="0" smtClean="0">
                <a:latin typeface="+mn-lt"/>
              </a:rPr>
              <a:t>certifikačný </a:t>
            </a:r>
            <a:r>
              <a:rPr lang="sk-SK" sz="1800" dirty="0">
                <a:latin typeface="+mn-lt"/>
              </a:rPr>
              <a:t>orgán, </a:t>
            </a:r>
            <a:r>
              <a:rPr lang="sk-SK" sz="1800" dirty="0" smtClean="0">
                <a:latin typeface="+mn-lt"/>
              </a:rPr>
              <a:t>orgán auditu a Protimonopolný </a:t>
            </a:r>
            <a:r>
              <a:rPr lang="sk-SK" sz="1800" dirty="0">
                <a:latin typeface="+mn-lt"/>
              </a:rPr>
              <a:t>úrad SR. </a:t>
            </a:r>
          </a:p>
          <a:p>
            <a:pPr marL="266700" lv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sk-SK" sz="1800" dirty="0" smtClean="0">
              <a:latin typeface="+mn-lt"/>
            </a:endParaRPr>
          </a:p>
          <a:p>
            <a:pPr marL="26670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sk-SK" sz="1800" b="1" cap="small" dirty="0">
                <a:latin typeface="+mn-lt"/>
              </a:rPr>
              <a:t>Q</a:t>
            </a:r>
            <a:r>
              <a:rPr lang="sk-SK" sz="1800" b="1" cap="small" dirty="0" smtClean="0">
                <a:latin typeface="+mn-lt"/>
              </a:rPr>
              <a:t>. Prechodné ustanovenia </a:t>
            </a:r>
            <a:endParaRPr lang="sk-SK" sz="1800" b="1" dirty="0">
              <a:latin typeface="+mn-lt"/>
            </a:endParaRPr>
          </a:p>
          <a:p>
            <a:pPr marL="266700" lv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sk-SK" sz="1800" b="1" dirty="0">
              <a:latin typeface="+mn-lt"/>
            </a:endParaRPr>
          </a:p>
          <a:p>
            <a:pPr marL="2667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sk-SK" sz="1800" b="1" cap="small" dirty="0">
                <a:latin typeface="+mn-lt"/>
              </a:rPr>
              <a:t>R</a:t>
            </a:r>
            <a:r>
              <a:rPr lang="sk-SK" sz="1800" b="1" cap="small" dirty="0" smtClean="0">
                <a:latin typeface="+mn-lt"/>
              </a:rPr>
              <a:t>. Platnosť a účinnosť schémy </a:t>
            </a:r>
            <a:endParaRPr lang="sk-SK" sz="1800" b="1" dirty="0">
              <a:latin typeface="+mn-lt"/>
            </a:endParaRPr>
          </a:p>
          <a:p>
            <a:pPr marL="266700" lv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sk-SK" sz="1800" dirty="0">
                <a:latin typeface="+mn-lt"/>
              </a:rPr>
              <a:t>Schéma nadobúda platnosť a účinnosť dňom jej uverejnenia v Obchodnom vestníku. Poskytovateľ uverejní schému v Obchodnom vestníku a zabezpečí jej uverejnenie aj na svojom webovom sídle do 10 pracovných dní od jej uverejnenia v Obchodnom vestníku.</a:t>
            </a:r>
          </a:p>
          <a:p>
            <a:pPr marL="266700" lv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sk-SK" sz="1800" dirty="0" smtClean="0">
                <a:latin typeface="+mn-lt"/>
              </a:rPr>
              <a:t>Platnosť </a:t>
            </a:r>
            <a:r>
              <a:rPr lang="sk-SK" sz="1800" dirty="0">
                <a:latin typeface="+mn-lt"/>
              </a:rPr>
              <a:t>a účinnosť schémy skončí 31. decembra 2023. Do tohto dátumu musí byť podaná žiadosť o NFP a zmluva o poskytnutí NFP musí nadobudnúť účinnosť.</a:t>
            </a:r>
          </a:p>
          <a:p>
            <a:pPr marL="2667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sk-SK" sz="1800" dirty="0">
                <a:latin typeface="+mn-lt"/>
              </a:rPr>
              <a:t>Preplácanie oprávnených výdavkov na základe dokladov preukazujúcich oprávnenosť skončí 31. marca 2024</a:t>
            </a:r>
            <a:r>
              <a:rPr lang="sk-SK" sz="1800" dirty="0" smtClean="0">
                <a:latin typeface="+mn-lt"/>
              </a:rPr>
              <a:t>.</a:t>
            </a:r>
          </a:p>
          <a:p>
            <a:pPr marL="2667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sk-SK" sz="1800" dirty="0">
                <a:latin typeface="+mn-lt"/>
              </a:rPr>
              <a:t>Zmeny v schéme je možné vykonať formou písomného dodatku ku schéme, pričom platnosť a účinnosť každého dodatku nastáva dňom uverejnenia schémy v znení dodatku v Obchodnom vestníku. Zmeny v európskej legislatíve podľa čl. B tejto schémy alebo v akejkoľvek s ňou súvisiacej legislatíve, týkajúce sa ustanovení schémy, musia byť premietnuté do schémy v priebehu šiestich mesiacov od nadobudnutia ich účinnosti. </a:t>
            </a:r>
            <a:endParaRPr lang="sk-SK" sz="1800" dirty="0" smtClean="0">
              <a:latin typeface="+mn-lt"/>
            </a:endParaRPr>
          </a:p>
          <a:p>
            <a:pPr marL="266700" indent="0" algn="just">
              <a:spcBef>
                <a:spcPts val="0"/>
              </a:spcBef>
              <a:spcAft>
                <a:spcPts val="1200"/>
              </a:spcAft>
              <a:buNone/>
            </a:pPr>
            <a:endParaRPr lang="sk-SK" sz="1800" dirty="0">
              <a:latin typeface="+mn-lt"/>
            </a:endParaRPr>
          </a:p>
          <a:p>
            <a:pPr marL="266700" indent="0" algn="just">
              <a:spcBef>
                <a:spcPts val="0"/>
              </a:spcBef>
              <a:spcAft>
                <a:spcPts val="1200"/>
              </a:spcAft>
              <a:buNone/>
            </a:pPr>
            <a:endParaRPr lang="sk-SK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78442461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3200" dirty="0" smtClean="0">
                <a:latin typeface="+mj-lt"/>
              </a:rPr>
              <a:t>Schéma pomoci </a:t>
            </a:r>
            <a:r>
              <a:rPr lang="sk-SK" sz="3200" i="1" dirty="0" smtClean="0">
                <a:latin typeface="+mj-lt"/>
              </a:rPr>
              <a:t>de </a:t>
            </a:r>
            <a:r>
              <a:rPr lang="sk-SK" sz="3200" i="1" dirty="0" err="1" smtClean="0">
                <a:latin typeface="+mj-lt"/>
              </a:rPr>
              <a:t>minimis</a:t>
            </a:r>
            <a:r>
              <a:rPr lang="sk-SK" sz="3200" dirty="0" smtClean="0">
                <a:latin typeface="+mj-lt"/>
              </a:rPr>
              <a:t>: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50875" y="2376470"/>
            <a:ext cx="11352251" cy="6335730"/>
          </a:xfrm>
        </p:spPr>
        <p:txBody>
          <a:bodyPr/>
          <a:lstStyle/>
          <a:p>
            <a:pPr algn="just"/>
            <a:r>
              <a:rPr lang="sk-SK" sz="1800" dirty="0" smtClean="0">
                <a:latin typeface="+mn-lt"/>
              </a:rPr>
              <a:t>PRÍLOHA </a:t>
            </a:r>
            <a:r>
              <a:rPr lang="sk-SK" sz="1800" dirty="0">
                <a:latin typeface="+mn-lt"/>
              </a:rPr>
              <a:t>I	</a:t>
            </a:r>
            <a:r>
              <a:rPr lang="sk-SK" sz="1800" dirty="0" smtClean="0">
                <a:latin typeface="+mn-lt"/>
              </a:rPr>
              <a:t>Definícia </a:t>
            </a:r>
            <a:r>
              <a:rPr lang="sk-SK" sz="1800" dirty="0">
                <a:latin typeface="+mn-lt"/>
              </a:rPr>
              <a:t>MSP </a:t>
            </a:r>
            <a:endParaRPr lang="sk-SK" sz="1800" dirty="0" smtClean="0">
              <a:latin typeface="+mn-lt"/>
            </a:endParaRPr>
          </a:p>
          <a:p>
            <a:pPr algn="just"/>
            <a:r>
              <a:rPr lang="sk-SK" sz="1800" dirty="0" smtClean="0">
                <a:latin typeface="+mn-lt"/>
              </a:rPr>
              <a:t>PRÍLOHA </a:t>
            </a:r>
            <a:r>
              <a:rPr lang="sk-SK" sz="1800" dirty="0">
                <a:latin typeface="+mn-lt"/>
              </a:rPr>
              <a:t>II	</a:t>
            </a:r>
            <a:r>
              <a:rPr lang="sk-SK" sz="1800" b="1" dirty="0" smtClean="0">
                <a:latin typeface="+mn-lt"/>
              </a:rPr>
              <a:t>Vyhlásenie </a:t>
            </a:r>
            <a:r>
              <a:rPr lang="sk-SK" sz="1800" b="1" dirty="0">
                <a:latin typeface="+mn-lt"/>
              </a:rPr>
              <a:t>žiadateľa o poskytnutej pomoci </a:t>
            </a:r>
            <a:r>
              <a:rPr lang="sk-SK" sz="1800" b="1" i="1" dirty="0">
                <a:latin typeface="+mn-lt"/>
              </a:rPr>
              <a:t>de </a:t>
            </a:r>
            <a:r>
              <a:rPr lang="sk-SK" sz="1800" b="1" i="1" dirty="0" err="1">
                <a:latin typeface="+mn-lt"/>
              </a:rPr>
              <a:t>minimis</a:t>
            </a:r>
            <a:r>
              <a:rPr lang="sk-SK" sz="1800" b="1" i="1" dirty="0">
                <a:latin typeface="+mn-lt"/>
              </a:rPr>
              <a:t> </a:t>
            </a:r>
            <a:r>
              <a:rPr lang="sk-SK" sz="1800" b="1" dirty="0">
                <a:latin typeface="+mn-lt"/>
              </a:rPr>
              <a:t>podľa nariadenia </a:t>
            </a:r>
            <a:r>
              <a:rPr lang="sk-SK" sz="1800" b="1" dirty="0" smtClean="0">
                <a:latin typeface="+mn-lt"/>
              </a:rPr>
              <a:t>				Komisie (</a:t>
            </a:r>
            <a:r>
              <a:rPr lang="sk-SK" sz="1800" b="1" dirty="0">
                <a:latin typeface="+mn-lt"/>
              </a:rPr>
              <a:t>EÚ) č. </a:t>
            </a:r>
            <a:r>
              <a:rPr lang="sk-SK" sz="1800" b="1" dirty="0" smtClean="0">
                <a:latin typeface="+mn-lt"/>
              </a:rPr>
              <a:t>1407/2013 </a:t>
            </a:r>
            <a:r>
              <a:rPr lang="sk-SK" sz="1800" b="1" dirty="0">
                <a:latin typeface="+mn-lt"/>
              </a:rPr>
              <a:t>z 18. decembra 2013 o uplatňovaní článkov 107 a </a:t>
            </a:r>
            <a:r>
              <a:rPr lang="sk-SK" sz="1800" b="1" dirty="0" smtClean="0">
                <a:latin typeface="+mn-lt"/>
              </a:rPr>
              <a:t>			108 </a:t>
            </a:r>
            <a:r>
              <a:rPr lang="sk-SK" sz="1800" b="1" dirty="0">
                <a:latin typeface="+mn-lt"/>
              </a:rPr>
              <a:t>Zmluvy </a:t>
            </a:r>
            <a:r>
              <a:rPr lang="sk-SK" sz="1800" b="1" dirty="0" smtClean="0">
                <a:latin typeface="+mn-lt"/>
              </a:rPr>
              <a:t>o fungovaní Európskej </a:t>
            </a:r>
            <a:r>
              <a:rPr lang="sk-SK" sz="1800" b="1" dirty="0">
                <a:latin typeface="+mn-lt"/>
              </a:rPr>
              <a:t>únie na pomoc </a:t>
            </a:r>
            <a:r>
              <a:rPr lang="sk-SK" sz="1800" b="1" i="1" dirty="0">
                <a:latin typeface="+mn-lt"/>
              </a:rPr>
              <a:t>de </a:t>
            </a:r>
            <a:r>
              <a:rPr lang="sk-SK" sz="1800" b="1" i="1" dirty="0" err="1">
                <a:latin typeface="+mn-lt"/>
              </a:rPr>
              <a:t>minimis</a:t>
            </a:r>
            <a:r>
              <a:rPr lang="sk-SK" sz="1800" b="1" dirty="0">
                <a:latin typeface="+mn-lt"/>
              </a:rPr>
              <a:t> v platnom znení</a:t>
            </a:r>
          </a:p>
          <a:p>
            <a:pPr marL="266700" indent="0" algn="just">
              <a:buNone/>
            </a:pPr>
            <a:r>
              <a:rPr lang="sk-SK" sz="1800" b="1" dirty="0">
                <a:latin typeface="+mn-lt"/>
              </a:rPr>
              <a:t> </a:t>
            </a:r>
          </a:p>
          <a:p>
            <a:pPr marL="266700" indent="0" algn="just">
              <a:buNone/>
            </a:pPr>
            <a:r>
              <a:rPr lang="sk-SK" sz="1800" dirty="0">
                <a:latin typeface="+mn-lt"/>
              </a:rPr>
              <a:t>Ostatné prílohy a dokumenty v súvislosti s predkladaním žiadosti o poskytnutie pomoci </a:t>
            </a:r>
            <a:r>
              <a:rPr lang="sk-SK" sz="1800" dirty="0" smtClean="0">
                <a:latin typeface="+mn-lt"/>
              </a:rPr>
              <a:t>sú </a:t>
            </a:r>
            <a:r>
              <a:rPr lang="sk-SK" sz="1800" dirty="0">
                <a:latin typeface="+mn-lt"/>
              </a:rPr>
              <a:t>uverejnené na webovom sídle poskytovateľa najneskôr dňom vyhlásenia výzvy, resp. písomného vyzvania.</a:t>
            </a:r>
          </a:p>
        </p:txBody>
      </p:sp>
      <p:sp>
        <p:nvSpPr>
          <p:cNvPr id="5" name="Zástupný symbol textu 2"/>
          <p:cNvSpPr>
            <a:spLocks noGrp="1"/>
          </p:cNvSpPr>
          <p:nvPr>
            <p:ph type="body" idx="1"/>
          </p:nvPr>
        </p:nvSpPr>
        <p:spPr>
          <a:xfrm>
            <a:off x="650875" y="1733528"/>
            <a:ext cx="11352251" cy="714380"/>
          </a:xfrm>
        </p:spPr>
        <p:txBody>
          <a:bodyPr anchor="ctr"/>
          <a:lstStyle/>
          <a:p>
            <a:pPr lvl="0"/>
            <a:r>
              <a:rPr lang="sk-SK" sz="1800" dirty="0" smtClean="0">
                <a:latin typeface="+mj-lt"/>
              </a:rPr>
              <a:t>Článok </a:t>
            </a:r>
            <a:r>
              <a:rPr lang="sk-SK" sz="1800" cap="small" dirty="0" smtClean="0">
                <a:latin typeface="+mj-lt"/>
              </a:rPr>
              <a:t>S. Prílohy</a:t>
            </a:r>
          </a:p>
        </p:txBody>
      </p:sp>
    </p:spTree>
    <p:extLst>
      <p:ext uri="{BB962C8B-B14F-4D97-AF65-F5344CB8AC3E}">
        <p14:creationId xmlns:p14="http://schemas.microsoft.com/office/powerpoint/2010/main" val="120846622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/>
          </p:cNvSpPr>
          <p:nvPr/>
        </p:nvSpPr>
        <p:spPr bwMode="auto">
          <a:xfrm>
            <a:off x="1501740" y="2927078"/>
            <a:ext cx="9929882" cy="35455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sk-SK" sz="2400" b="1" dirty="0" smtClean="0">
                <a:solidFill>
                  <a:srgbClr val="FF7F00"/>
                </a:solidFill>
                <a:latin typeface="+mj-lt"/>
                <a:sym typeface="Trebuchet MS" pitchFamily="34" charset="0"/>
              </a:rPr>
              <a:t>Uvedené informácie a dokumenty budú zverejnené na stránke: </a:t>
            </a:r>
          </a:p>
          <a:p>
            <a:pPr>
              <a:lnSpc>
                <a:spcPct val="120000"/>
              </a:lnSpc>
            </a:pPr>
            <a:endParaRPr lang="sk-SK" sz="2000" dirty="0" smtClean="0">
              <a:solidFill>
                <a:srgbClr val="FF7F00"/>
              </a:solidFill>
              <a:latin typeface="+mj-lt"/>
              <a:sym typeface="Trebuchet MS" pitchFamily="34" charset="0"/>
            </a:endParaRPr>
          </a:p>
          <a:p>
            <a:pPr>
              <a:lnSpc>
                <a:spcPct val="120000"/>
              </a:lnSpc>
            </a:pPr>
            <a:r>
              <a:rPr lang="sk-SK" sz="2400" dirty="0" err="1" smtClean="0">
                <a:solidFill>
                  <a:srgbClr val="FF7F00"/>
                </a:solidFill>
                <a:latin typeface="+mj-lt"/>
                <a:sym typeface="Trebuchet MS" pitchFamily="34" charset="0"/>
                <a:hlinkClick r:id="rId3"/>
              </a:rPr>
              <a:t>www.esf.gov.sk</a:t>
            </a:r>
            <a:r>
              <a:rPr lang="sk-SK" sz="2400" dirty="0" smtClean="0">
                <a:solidFill>
                  <a:srgbClr val="FF7F00"/>
                </a:solidFill>
                <a:latin typeface="+mj-lt"/>
                <a:sym typeface="Trebuchet MS" pitchFamily="34" charset="0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sk-SK" sz="2000" dirty="0" smtClean="0">
                <a:solidFill>
                  <a:srgbClr val="FF7F00"/>
                </a:solidFill>
                <a:latin typeface="+mj-lt"/>
                <a:sym typeface="Trebuchet MS" pitchFamily="34" charset="0"/>
              </a:rPr>
              <a:t>v časti „Štátna pomoc“</a:t>
            </a:r>
          </a:p>
          <a:p>
            <a:pPr>
              <a:lnSpc>
                <a:spcPct val="120000"/>
              </a:lnSpc>
            </a:pPr>
            <a:endParaRPr lang="sk-SK" sz="2000" dirty="0">
              <a:solidFill>
                <a:srgbClr val="FF7F00"/>
              </a:solidFill>
              <a:latin typeface="+mj-lt"/>
              <a:sym typeface="Trebuchet MS" pitchFamily="34" charset="0"/>
            </a:endParaRPr>
          </a:p>
          <a:p>
            <a:pPr>
              <a:lnSpc>
                <a:spcPct val="120000"/>
              </a:lnSpc>
            </a:pPr>
            <a:endParaRPr lang="sk-SK" sz="2000" dirty="0" smtClean="0">
              <a:solidFill>
                <a:srgbClr val="FF7F00"/>
              </a:solidFill>
              <a:latin typeface="+mj-lt"/>
              <a:sym typeface="Trebuchet MS" pitchFamily="34" charset="0"/>
            </a:endParaRPr>
          </a:p>
          <a:p>
            <a:pPr>
              <a:lnSpc>
                <a:spcPct val="120000"/>
              </a:lnSpc>
            </a:pPr>
            <a:endParaRPr lang="sk-SK" sz="2000" dirty="0" smtClean="0">
              <a:solidFill>
                <a:srgbClr val="FF7F00"/>
              </a:solidFill>
              <a:latin typeface="+mj-lt"/>
              <a:sym typeface="Trebuchet MS" pitchFamily="34" charset="0"/>
            </a:endParaRPr>
          </a:p>
          <a:p>
            <a:pPr>
              <a:lnSpc>
                <a:spcPct val="120000"/>
              </a:lnSpc>
            </a:pPr>
            <a:endParaRPr lang="sk-SK" sz="2000" dirty="0" smtClean="0">
              <a:solidFill>
                <a:srgbClr val="FF7F00"/>
              </a:solidFill>
              <a:latin typeface="+mj-lt"/>
              <a:sym typeface="Trebuchet MS" pitchFamily="34" charset="0"/>
            </a:endParaRPr>
          </a:p>
          <a:p>
            <a:pPr>
              <a:lnSpc>
                <a:spcPct val="120000"/>
              </a:lnSpc>
            </a:pPr>
            <a:endParaRPr lang="en-US" sz="2400" dirty="0">
              <a:solidFill>
                <a:srgbClr val="FF7F00"/>
              </a:solidFill>
              <a:latin typeface="Trebuchet MS" pitchFamily="34" charset="0"/>
              <a:sym typeface="Trebuchet MS" pitchFamily="34" charset="0"/>
            </a:endParaRPr>
          </a:p>
        </p:txBody>
      </p:sp>
      <p:sp>
        <p:nvSpPr>
          <p:cNvPr id="4" name="Rectangle 4"/>
          <p:cNvSpPr>
            <a:spLocks/>
          </p:cNvSpPr>
          <p:nvPr/>
        </p:nvSpPr>
        <p:spPr bwMode="auto">
          <a:xfrm>
            <a:off x="1749872" y="5475468"/>
            <a:ext cx="9929882" cy="19943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sk-SK" sz="3600" b="1" dirty="0" smtClean="0">
                <a:solidFill>
                  <a:srgbClr val="FF7F00"/>
                </a:solidFill>
                <a:latin typeface="Trebuchet MS" pitchFamily="34" charset="0"/>
                <a:sym typeface="Trebuchet MS" pitchFamily="34" charset="0"/>
              </a:rPr>
              <a:t>Ďakujeme za pozornosť!</a:t>
            </a:r>
          </a:p>
          <a:p>
            <a:pPr>
              <a:lnSpc>
                <a:spcPct val="120000"/>
              </a:lnSpc>
            </a:pPr>
            <a:endParaRPr lang="sk-SK" sz="4800" dirty="0" smtClean="0">
              <a:solidFill>
                <a:srgbClr val="FF7F00"/>
              </a:solidFill>
              <a:latin typeface="Trebuchet MS" pitchFamily="34" charset="0"/>
              <a:sym typeface="Trebuchet MS" pitchFamily="34" charset="0"/>
            </a:endParaRPr>
          </a:p>
          <a:p>
            <a:pPr>
              <a:lnSpc>
                <a:spcPct val="120000"/>
              </a:lnSpc>
            </a:pPr>
            <a:r>
              <a:rPr lang="sk-SK" sz="2400" dirty="0" smtClean="0">
                <a:solidFill>
                  <a:srgbClr val="FF7F00"/>
                </a:solidFill>
                <a:latin typeface="Trebuchet MS" pitchFamily="34" charset="0"/>
                <a:sym typeface="Trebuchet MS" pitchFamily="34" charset="0"/>
                <a:hlinkClick r:id="rId4"/>
              </a:rPr>
              <a:t>andrea.sinska@employment.gov.sk</a:t>
            </a:r>
            <a:endParaRPr lang="en-US" sz="2400" dirty="0">
              <a:solidFill>
                <a:srgbClr val="FF7F00"/>
              </a:solidFill>
              <a:latin typeface="Trebuchet MS" pitchFamily="34" charset="0"/>
              <a:sym typeface="Trebuchet MS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461939"/>
          </a:xfrm>
        </p:spPr>
        <p:txBody>
          <a:bodyPr/>
          <a:lstStyle/>
          <a:p>
            <a:r>
              <a:rPr lang="sk-SK" sz="3200" dirty="0" smtClean="0">
                <a:latin typeface="+mj-lt"/>
              </a:rPr>
              <a:t>Základné princípy</a:t>
            </a:r>
            <a:endParaRPr lang="sk-SK" sz="3200" dirty="0">
              <a:latin typeface="+mj-lt"/>
            </a:endParaRP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50875" y="2733660"/>
            <a:ext cx="11209375" cy="5978540"/>
          </a:xfrm>
        </p:spPr>
        <p:txBody>
          <a:bodyPr/>
          <a:lstStyle/>
          <a:p>
            <a:pPr marL="266700" indent="0" algn="just">
              <a:buNone/>
            </a:pPr>
            <a:r>
              <a:rPr lang="sk-SK" sz="1800" dirty="0" smtClean="0">
                <a:latin typeface="+mn-lt"/>
              </a:rPr>
              <a:t>Kritériá štátnej pomoci :</a:t>
            </a:r>
          </a:p>
          <a:p>
            <a:pPr lvl="1" algn="just">
              <a:spcBef>
                <a:spcPts val="600"/>
              </a:spcBef>
            </a:pPr>
            <a:r>
              <a:rPr lang="sk-SK" sz="1800" b="1" dirty="0" smtClean="0">
                <a:latin typeface="+mn-lt"/>
              </a:rPr>
              <a:t>	</a:t>
            </a:r>
            <a:r>
              <a:rPr lang="sk-SK" sz="1800" b="1" dirty="0">
                <a:latin typeface="+mn-lt"/>
              </a:rPr>
              <a:t>Prevod štátnych zdrojov   </a:t>
            </a:r>
          </a:p>
          <a:p>
            <a:pPr lvl="0" algn="just">
              <a:spcBef>
                <a:spcPts val="0"/>
              </a:spcBef>
              <a:buNone/>
            </a:pPr>
            <a:r>
              <a:rPr lang="sk-SK" sz="1800" b="1" dirty="0" smtClean="0">
                <a:latin typeface="+mn-lt"/>
              </a:rPr>
              <a:t>			</a:t>
            </a:r>
            <a:r>
              <a:rPr lang="sk-SK" sz="1800" dirty="0" smtClean="0">
                <a:latin typeface="+mn-lt"/>
              </a:rPr>
              <a:t>príspevok je prijímateľovi poskytovaný z verejných prostriedkov (štátny rozpočet, EŠIF,</a:t>
            </a:r>
          </a:p>
          <a:p>
            <a:pPr lvl="0" algn="just">
              <a:spcBef>
                <a:spcPts val="0"/>
              </a:spcBef>
              <a:buNone/>
            </a:pPr>
            <a:r>
              <a:rPr lang="sk-SK" sz="1800" dirty="0">
                <a:latin typeface="+mn-lt"/>
              </a:rPr>
              <a:t>	</a:t>
            </a:r>
            <a:r>
              <a:rPr lang="sk-SK" sz="1800" dirty="0" smtClean="0">
                <a:latin typeface="+mn-lt"/>
              </a:rPr>
              <a:t>		iné fondy a pod.)</a:t>
            </a:r>
          </a:p>
          <a:p>
            <a:pPr lvl="1" algn="just">
              <a:spcBef>
                <a:spcPts val="600"/>
              </a:spcBef>
            </a:pPr>
            <a:r>
              <a:rPr lang="sk-SK" sz="1800" b="1" dirty="0" smtClean="0">
                <a:latin typeface="+mn-lt"/>
              </a:rPr>
              <a:t>	</a:t>
            </a:r>
            <a:r>
              <a:rPr lang="sk-SK" sz="1800" b="1" dirty="0">
                <a:latin typeface="+mn-lt"/>
              </a:rPr>
              <a:t>Ekonomické zvýhodnenie</a:t>
            </a:r>
          </a:p>
          <a:p>
            <a:pPr lvl="0" algn="just">
              <a:spcBef>
                <a:spcPts val="0"/>
              </a:spcBef>
              <a:buNone/>
            </a:pPr>
            <a:r>
              <a:rPr lang="sk-SK" sz="1800" dirty="0" smtClean="0">
                <a:latin typeface="+mn-lt"/>
              </a:rPr>
              <a:t>			subjekt je ekonomicky zvýhodnený v porovnaní s ostatnými subjektmi</a:t>
            </a:r>
          </a:p>
          <a:p>
            <a:pPr lvl="1" algn="just">
              <a:spcBef>
                <a:spcPts val="600"/>
              </a:spcBef>
            </a:pPr>
            <a:r>
              <a:rPr lang="sk-SK" sz="1800" b="1" dirty="0" smtClean="0">
                <a:latin typeface="+mn-lt"/>
              </a:rPr>
              <a:t>	</a:t>
            </a:r>
            <a:r>
              <a:rPr lang="sk-SK" sz="1800" b="1" dirty="0">
                <a:latin typeface="+mn-lt"/>
              </a:rPr>
              <a:t>t</a:t>
            </a:r>
            <a:r>
              <a:rPr lang="sk-SK" sz="1800" b="1" dirty="0" smtClean="0">
                <a:latin typeface="+mn-lt"/>
              </a:rPr>
              <a:t>zv</a:t>
            </a:r>
            <a:r>
              <a:rPr lang="sk-SK" sz="1800" b="1" dirty="0">
                <a:latin typeface="+mn-lt"/>
              </a:rPr>
              <a:t>. </a:t>
            </a:r>
            <a:r>
              <a:rPr lang="sk-SK" sz="1800" b="1" dirty="0" smtClean="0">
                <a:latin typeface="+mn-lt"/>
              </a:rPr>
              <a:t>Selektívnosť</a:t>
            </a:r>
            <a:endParaRPr lang="sk-SK" sz="1800" b="1" dirty="0">
              <a:latin typeface="+mn-lt"/>
            </a:endParaRPr>
          </a:p>
          <a:p>
            <a:pPr lvl="0" algn="just">
              <a:spcBef>
                <a:spcPts val="0"/>
              </a:spcBef>
              <a:buNone/>
            </a:pPr>
            <a:r>
              <a:rPr lang="sk-SK" sz="1800" b="1" dirty="0" smtClean="0">
                <a:latin typeface="+mn-lt"/>
              </a:rPr>
              <a:t>			</a:t>
            </a:r>
            <a:r>
              <a:rPr lang="sk-SK" sz="1800" dirty="0" smtClean="0">
                <a:latin typeface="+mn-lt"/>
              </a:rPr>
              <a:t>grant, NFP, dotáciu nedostane automaticky každý, ale iba určité vybrané subjekty/subjekt</a:t>
            </a:r>
            <a:r>
              <a:rPr lang="sk-SK" sz="1800" b="1" dirty="0" smtClean="0">
                <a:latin typeface="+mn-lt"/>
              </a:rPr>
              <a:t> </a:t>
            </a:r>
            <a:endParaRPr lang="sk-SK" sz="1800" dirty="0" smtClean="0">
              <a:latin typeface="+mn-lt"/>
            </a:endParaRPr>
          </a:p>
          <a:p>
            <a:pPr lvl="1" algn="just">
              <a:spcBef>
                <a:spcPts val="600"/>
              </a:spcBef>
            </a:pPr>
            <a:r>
              <a:rPr lang="sk-SK" sz="1800" dirty="0" smtClean="0">
                <a:latin typeface="+mn-lt"/>
              </a:rPr>
              <a:t>	</a:t>
            </a:r>
            <a:r>
              <a:rPr lang="sk-SK" sz="1800" b="1" dirty="0">
                <a:latin typeface="+mn-lt"/>
              </a:rPr>
              <a:t>Vplyv na hospodársku súťaž </a:t>
            </a:r>
          </a:p>
          <a:p>
            <a:pPr lvl="0" algn="just">
              <a:spcBef>
                <a:spcPts val="0"/>
              </a:spcBef>
              <a:buNone/>
            </a:pPr>
            <a:r>
              <a:rPr lang="sk-SK" sz="1800" dirty="0" smtClean="0">
                <a:latin typeface="+mn-lt"/>
              </a:rPr>
              <a:t>			pomoc má (stačí aj potenciálne) vplyv na hospodársku súťaž a obchod medzi členskými 	štátmi</a:t>
            </a:r>
          </a:p>
          <a:p>
            <a:pPr lvl="0" algn="just">
              <a:spcBef>
                <a:spcPts val="0"/>
              </a:spcBef>
              <a:buNone/>
            </a:pPr>
            <a:endParaRPr lang="sk-SK" sz="1800" dirty="0">
              <a:latin typeface="+mn-lt"/>
            </a:endParaRPr>
          </a:p>
          <a:p>
            <a:pPr lvl="0" algn="just">
              <a:spcBef>
                <a:spcPts val="0"/>
              </a:spcBef>
              <a:buNone/>
            </a:pPr>
            <a:endParaRPr lang="sk-SK" sz="1800" dirty="0" smtClean="0">
              <a:latin typeface="+mn-lt"/>
            </a:endParaRPr>
          </a:p>
          <a:p>
            <a:pPr lvl="0" algn="just">
              <a:spcBef>
                <a:spcPts val="0"/>
              </a:spcBef>
              <a:buNone/>
            </a:pPr>
            <a:endParaRPr lang="sk-SK" sz="1800" dirty="0">
              <a:latin typeface="+mn-lt"/>
            </a:endParaRPr>
          </a:p>
          <a:p>
            <a:pPr lvl="0" algn="just">
              <a:spcBef>
                <a:spcPts val="0"/>
              </a:spcBef>
              <a:buNone/>
            </a:pPr>
            <a:endParaRPr lang="sk-SK" sz="1800" dirty="0" smtClean="0">
              <a:latin typeface="+mn-lt"/>
            </a:endParaRPr>
          </a:p>
          <a:p>
            <a:pPr lvl="0" algn="just">
              <a:spcBef>
                <a:spcPts val="0"/>
              </a:spcBef>
              <a:buNone/>
            </a:pPr>
            <a:r>
              <a:rPr lang="sk-SK" sz="1800" dirty="0" smtClean="0">
                <a:latin typeface="+mn-lt"/>
              </a:rPr>
              <a:t>	Oznámenie Komisie o pojme štátna pomoc uvedenom v článku 107 ods. 1 Zmluvy o fungovaní Európskej únie (2016/C 262/01) </a:t>
            </a:r>
          </a:p>
          <a:p>
            <a:pPr lvl="0" algn="just">
              <a:spcBef>
                <a:spcPts val="0"/>
              </a:spcBef>
              <a:buNone/>
            </a:pPr>
            <a:endParaRPr lang="sk-SK" sz="1800" dirty="0">
              <a:latin typeface="+mn-lt"/>
            </a:endParaRPr>
          </a:p>
          <a:p>
            <a:pPr lvl="0" algn="just">
              <a:spcBef>
                <a:spcPts val="0"/>
              </a:spcBef>
              <a:buNone/>
            </a:pPr>
            <a:endParaRPr lang="sk-SK" sz="1800" dirty="0" smtClean="0">
              <a:latin typeface="+mn-lt"/>
            </a:endParaRPr>
          </a:p>
          <a:p>
            <a:pPr lvl="0" algn="just">
              <a:spcBef>
                <a:spcPts val="0"/>
              </a:spcBef>
              <a:buNone/>
            </a:pPr>
            <a:endParaRPr lang="sk-SK" sz="1800" dirty="0">
              <a:latin typeface="+mn-lt"/>
            </a:endParaRPr>
          </a:p>
          <a:p>
            <a:pPr lvl="0" algn="just">
              <a:spcBef>
                <a:spcPts val="0"/>
              </a:spcBef>
              <a:buNone/>
            </a:pPr>
            <a:endParaRPr lang="sk-SK" sz="1800" dirty="0" smtClean="0">
              <a:latin typeface="+mn-lt"/>
            </a:endParaRPr>
          </a:p>
          <a:p>
            <a:pPr lvl="0" algn="just">
              <a:spcBef>
                <a:spcPts val="0"/>
              </a:spcBef>
              <a:buNone/>
            </a:pPr>
            <a:endParaRPr lang="sk-SK" sz="1800" dirty="0">
              <a:latin typeface="+mn-lt"/>
            </a:endParaRPr>
          </a:p>
          <a:p>
            <a:pPr lvl="0" algn="just">
              <a:spcBef>
                <a:spcPts val="0"/>
              </a:spcBef>
              <a:buNone/>
            </a:pPr>
            <a:endParaRPr lang="sk-SK" sz="1800" dirty="0" smtClean="0">
              <a:latin typeface="+mn-lt"/>
            </a:endParaRPr>
          </a:p>
          <a:p>
            <a:pPr lvl="0" algn="just">
              <a:spcBef>
                <a:spcPts val="0"/>
              </a:spcBef>
              <a:buNone/>
            </a:pPr>
            <a:endParaRPr lang="sk-SK" sz="1800" dirty="0">
              <a:latin typeface="+mn-lt"/>
            </a:endParaRPr>
          </a:p>
          <a:p>
            <a:pPr lvl="0" algn="just">
              <a:spcBef>
                <a:spcPts val="0"/>
              </a:spcBef>
              <a:buNone/>
            </a:pPr>
            <a:endParaRPr lang="sk-SK" sz="1800" dirty="0" smtClean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029891"/>
          </a:xfrm>
        </p:spPr>
        <p:txBody>
          <a:bodyPr/>
          <a:lstStyle/>
          <a:p>
            <a:r>
              <a:rPr lang="sk-SK" sz="3200" dirty="0" smtClean="0">
                <a:latin typeface="+mj-lt"/>
              </a:rPr>
              <a:t>Prijímateľ pomoci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650875" y="1184063"/>
            <a:ext cx="11352251" cy="714379"/>
          </a:xfrm>
        </p:spPr>
        <p:txBody>
          <a:bodyPr/>
          <a:lstStyle/>
          <a:p>
            <a:pPr lvl="0"/>
            <a:r>
              <a:rPr lang="sk-SK" sz="2000" dirty="0" smtClean="0">
                <a:latin typeface="+mj-lt"/>
              </a:rPr>
              <a:t>Podnik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50875" y="1898442"/>
            <a:ext cx="11352251" cy="6794782"/>
          </a:xfrm>
        </p:spPr>
        <p:txBody>
          <a:bodyPr/>
          <a:lstStyle/>
          <a:p>
            <a:pPr algn="just"/>
            <a:r>
              <a:rPr lang="sk-SK" sz="1800" b="1" dirty="0" smtClean="0">
                <a:latin typeface="+mn-lt"/>
              </a:rPr>
              <a:t>Pravidlá štátnej pomoci sa vzťahujú na </a:t>
            </a:r>
            <a:r>
              <a:rPr lang="sk-SK" sz="1800" b="1" u="sng" dirty="0" smtClean="0">
                <a:latin typeface="+mn-lt"/>
              </a:rPr>
              <a:t>podnik</a:t>
            </a:r>
            <a:r>
              <a:rPr lang="sk-SK" sz="1800" b="1" dirty="0" smtClean="0">
                <a:latin typeface="+mn-lt"/>
              </a:rPr>
              <a:t>, pričom za podnik sa považuje každý subjekt, ktorý je v rámci svojej činnosti zapojený do hospodárskej činnosti, tzn. že ho možno považovať za podnik v zmysle čl. 107 ods. 1 ZFEÚ.  </a:t>
            </a:r>
          </a:p>
          <a:p>
            <a:pPr algn="just"/>
            <a:r>
              <a:rPr lang="sk-SK" sz="1800" b="1" dirty="0" smtClean="0">
                <a:latin typeface="+mn-lt"/>
              </a:rPr>
              <a:t>Podľa čl. 107 ods. 1 ZFEÚ je podnikom každý subjekt vykonávajúci hospodársku činnosť bez ohľadu na právne postavenie, spôsob financovania a bez ohľadu na to, či dosahuje zisk.</a:t>
            </a:r>
          </a:p>
          <a:p>
            <a:pPr algn="just"/>
            <a:r>
              <a:rPr lang="sk-SK" sz="1800" dirty="0" smtClean="0">
                <a:latin typeface="+mn-lt"/>
              </a:rPr>
              <a:t>Napr. aj neziskové organizácie, neziskové organizácie poskytujúce verejnoprospešné služby, občianske združenia, združenia občanov, nadácie, ktoré vykonávajú  hospodársku (ekonomickú) činnosť, alebo realizujú aktivity, ktorých výstupom je hospodárska (ekonomická) činnosť.  </a:t>
            </a:r>
          </a:p>
          <a:p>
            <a:pPr algn="just"/>
            <a:r>
              <a:rPr lang="sk-SK" sz="1800" b="1" dirty="0">
                <a:latin typeface="+mn-lt"/>
              </a:rPr>
              <a:t>Hospodárskou činnosťou sa rozumie každá činnosť, ktorá spočíva v ponuke tovaru alebo služieb alebo v ponuke tovaru a služieb na trhu</a:t>
            </a:r>
            <a:r>
              <a:rPr lang="sk-SK" sz="1800" b="1" dirty="0" smtClean="0">
                <a:latin typeface="+mn-lt"/>
              </a:rPr>
              <a:t>. </a:t>
            </a:r>
            <a:r>
              <a:rPr lang="sk-SK" sz="1800" dirty="0" smtClean="0">
                <a:latin typeface="+mn-lt"/>
              </a:rPr>
              <a:t>Za </a:t>
            </a:r>
            <a:r>
              <a:rPr lang="sk-SK" sz="1800" dirty="0">
                <a:latin typeface="+mn-lt"/>
              </a:rPr>
              <a:t>príjemcu štátnej pomoci sa považuje účastník hospodárskej súťaže alebo potenciálny účastník hospodárskej súťaže, ktorý </a:t>
            </a:r>
            <a:r>
              <a:rPr lang="sk-SK" sz="1800" dirty="0" smtClean="0">
                <a:latin typeface="+mn-lt"/>
              </a:rPr>
              <a:t>prijíma od štátu </a:t>
            </a:r>
            <a:r>
              <a:rPr lang="sk-SK" sz="1800" dirty="0">
                <a:latin typeface="+mn-lt"/>
              </a:rPr>
              <a:t>pomoc </a:t>
            </a:r>
            <a:r>
              <a:rPr lang="sk-SK" sz="1800" dirty="0" smtClean="0">
                <a:latin typeface="+mn-lt"/>
              </a:rPr>
              <a:t>(v akejkoľvek forme).</a:t>
            </a:r>
          </a:p>
          <a:p>
            <a:pPr marL="266700" marR="0" lvl="0" indent="0" algn="just" defTabSz="914400" rtl="0" eaLnBrk="1" fontAlgn="base" latinLnBrk="0" hangingPunct="1"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ClrTx/>
              <a:buSzPct val="70000"/>
              <a:buNone/>
              <a:tabLst/>
              <a:defRPr/>
            </a:pPr>
            <a:r>
              <a:rPr lang="sk-SK" sz="1400" dirty="0" smtClean="0">
                <a:solidFill>
                  <a:schemeClr val="tx1"/>
                </a:solidFill>
                <a:effectLst/>
                <a:latin typeface="+mn-lt"/>
                <a:sym typeface="GillSans" pitchFamily="-32" charset="0"/>
              </a:rPr>
              <a:t>Za podniky sa nepovažujú subjekty výkonu verejných právomocí </a:t>
            </a:r>
            <a:r>
              <a:rPr lang="sk-SK" sz="1400" i="1" dirty="0" smtClean="0">
                <a:solidFill>
                  <a:schemeClr val="tx1"/>
                </a:solidFill>
                <a:effectLst/>
                <a:latin typeface="+mn-lt"/>
                <a:sym typeface="GillSans" pitchFamily="-32" charset="0"/>
              </a:rPr>
              <a:t>napr. armáda alebo polícia, orgány štátnej správy, výkon trestov odňatia slobody, bezpečnosť a riadenie letovej prevádzky a námornej dopravy, výkon samosprávy (matrika, stavebný úrad a pod.)</a:t>
            </a:r>
            <a:r>
              <a:rPr lang="sk-SK" sz="1800" dirty="0">
                <a:latin typeface="+mn-lt"/>
              </a:rPr>
              <a:t>	</a:t>
            </a:r>
            <a:endParaRPr lang="sk-SK" sz="1800" dirty="0" smtClean="0">
              <a:latin typeface="+mn-lt"/>
            </a:endParaRPr>
          </a:p>
          <a:p>
            <a:pPr marL="266700" indent="0" algn="just">
              <a:buNone/>
            </a:pPr>
            <a:endParaRPr lang="sk-SK" sz="1600" dirty="0" smtClean="0">
              <a:latin typeface="+mn-lt"/>
            </a:endParaRPr>
          </a:p>
          <a:p>
            <a:pPr marL="266700" indent="0" algn="just">
              <a:buNone/>
            </a:pPr>
            <a:r>
              <a:rPr lang="sk-SK" sz="1600" dirty="0" smtClean="0">
                <a:latin typeface="+mn-lt"/>
              </a:rPr>
              <a:t>Schéma </a:t>
            </a:r>
            <a:r>
              <a:rPr lang="sk-SK" sz="1600" dirty="0">
                <a:latin typeface="+mn-lt"/>
              </a:rPr>
              <a:t>pomoci: Článok </a:t>
            </a:r>
            <a:r>
              <a:rPr lang="sk-SK" sz="1600" dirty="0" smtClean="0">
                <a:latin typeface="+mn-lt"/>
              </a:rPr>
              <a:t>E</a:t>
            </a:r>
            <a:r>
              <a:rPr lang="sk-SK" sz="1600" cap="small" dirty="0" smtClean="0">
                <a:latin typeface="+mn-lt"/>
              </a:rPr>
              <a:t>. </a:t>
            </a:r>
            <a:r>
              <a:rPr lang="sk-SK" sz="1600" b="1" cap="small" dirty="0" smtClean="0">
                <a:latin typeface="+mn-lt"/>
              </a:rPr>
              <a:t>Prijímatelia pomoci </a:t>
            </a:r>
            <a:endParaRPr lang="sk-SK" sz="1600" b="1" cap="small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173907"/>
          </a:xfrm>
        </p:spPr>
        <p:txBody>
          <a:bodyPr/>
          <a:lstStyle/>
          <a:p>
            <a:r>
              <a:rPr lang="sk-SK" sz="3200" dirty="0" smtClean="0">
                <a:latin typeface="+mj-lt"/>
              </a:rPr>
              <a:t>Pomoc </a:t>
            </a:r>
            <a:r>
              <a:rPr lang="sk-SK" sz="3200" i="1" dirty="0" err="1" smtClean="0">
                <a:latin typeface="+mj-lt"/>
              </a:rPr>
              <a:t>de</a:t>
            </a:r>
            <a:r>
              <a:rPr lang="sk-SK" sz="3200" i="1" dirty="0" smtClean="0">
                <a:latin typeface="+mj-lt"/>
              </a:rPr>
              <a:t> </a:t>
            </a:r>
            <a:r>
              <a:rPr lang="sk-SK" sz="3200" i="1" dirty="0" err="1" smtClean="0">
                <a:latin typeface="+mj-lt"/>
              </a:rPr>
              <a:t>minimis</a:t>
            </a:r>
            <a:endParaRPr lang="sk-SK" sz="3200" i="1" dirty="0">
              <a:latin typeface="+mj-lt"/>
            </a:endParaRP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650875" y="1506104"/>
            <a:ext cx="11209375" cy="642941"/>
          </a:xfrm>
        </p:spPr>
        <p:txBody>
          <a:bodyPr anchor="ctr"/>
          <a:lstStyle/>
          <a:p>
            <a:pPr lvl="0"/>
            <a:r>
              <a:rPr lang="sk-SK" sz="2000" dirty="0" smtClean="0">
                <a:latin typeface="+mj-lt"/>
              </a:rPr>
              <a:t>Právny základ, princípy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50875" y="2572544"/>
            <a:ext cx="11209375" cy="5978540"/>
          </a:xfrm>
        </p:spPr>
        <p:txBody>
          <a:bodyPr/>
          <a:lstStyle/>
          <a:p>
            <a:pPr lvl="0" algn="just"/>
            <a:r>
              <a:rPr lang="sk-SK" sz="1800" b="1" dirty="0">
                <a:latin typeface="+mn-lt"/>
              </a:rPr>
              <a:t>Nariadenie Komisie (EÚ) č. 1407/2013 z 18. decembra 2013 o uplatňovaní článkov 107 a 108 Zmluvy o fungovaní Európskej únie na pomoc </a:t>
            </a:r>
            <a:r>
              <a:rPr lang="sk-SK" sz="1800" b="1" i="1" dirty="0">
                <a:latin typeface="+mn-lt"/>
              </a:rPr>
              <a:t>de </a:t>
            </a:r>
            <a:r>
              <a:rPr lang="sk-SK" sz="1800" b="1" i="1" dirty="0" err="1">
                <a:latin typeface="+mn-lt"/>
              </a:rPr>
              <a:t>minimis</a:t>
            </a:r>
            <a:r>
              <a:rPr lang="sk-SK" sz="1800" b="1" i="1" dirty="0">
                <a:latin typeface="+mn-lt"/>
              </a:rPr>
              <a:t> </a:t>
            </a:r>
          </a:p>
          <a:p>
            <a:pPr marL="266700" indent="0" algn="just">
              <a:spcBef>
                <a:spcPts val="0"/>
              </a:spcBef>
              <a:buNone/>
            </a:pPr>
            <a:endParaRPr lang="sk-SK" sz="1800" dirty="0">
              <a:latin typeface="+mn-lt"/>
            </a:endParaRPr>
          </a:p>
          <a:p>
            <a:pPr marL="266700" indent="0" algn="just">
              <a:spcBef>
                <a:spcPts val="0"/>
              </a:spcBef>
              <a:buNone/>
            </a:pPr>
            <a:r>
              <a:rPr lang="sk-SK" sz="1800" i="1" dirty="0">
                <a:latin typeface="+mn-lt"/>
              </a:rPr>
              <a:t>Je vhodné zachovať strop 200 000 EUR ako výšku pomoci de </a:t>
            </a:r>
            <a:r>
              <a:rPr lang="sk-SK" sz="1800" i="1" dirty="0" err="1">
                <a:latin typeface="+mn-lt"/>
              </a:rPr>
              <a:t>minimis</a:t>
            </a:r>
            <a:r>
              <a:rPr lang="sk-SK" sz="1800" i="1" dirty="0">
                <a:latin typeface="+mn-lt"/>
              </a:rPr>
              <a:t>, ktorú </a:t>
            </a:r>
            <a:r>
              <a:rPr lang="sk-SK" sz="1800" i="1" dirty="0" smtClean="0">
                <a:latin typeface="+mn-lt"/>
              </a:rPr>
              <a:t>v členskom štáte môže podnik dostať </a:t>
            </a:r>
            <a:r>
              <a:rPr lang="sk-SK" sz="1800" i="1" dirty="0">
                <a:latin typeface="+mn-lt"/>
              </a:rPr>
              <a:t>v ktoromkoľvek období troch rokov. Uvedený strop je naďalej potrebný na zabezpečenie toho, aby všetky opatrenia patriace do pôsobnosti tohto nariadenia mohli byť považované za opatrenia, ktoré nijako neovplyvňujú obchod medzi </a:t>
            </a:r>
            <a:r>
              <a:rPr lang="sk-SK" sz="1800" i="1" dirty="0" smtClean="0">
                <a:latin typeface="+mn-lt"/>
              </a:rPr>
              <a:t>členskými </a:t>
            </a:r>
            <a:r>
              <a:rPr lang="sk-SK" sz="1800" i="1" dirty="0">
                <a:latin typeface="+mn-lt"/>
              </a:rPr>
              <a:t>štátmi a nenarúšajú hospodársku súťaž, ani nehrozia jej narušením.</a:t>
            </a:r>
          </a:p>
          <a:p>
            <a:pPr marL="266700" indent="0" algn="just">
              <a:spcBef>
                <a:spcPts val="0"/>
              </a:spcBef>
              <a:buNone/>
            </a:pPr>
            <a:endParaRPr lang="sk-SK" sz="1800" dirty="0">
              <a:latin typeface="+mn-lt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sk-SK" sz="1800" b="1" dirty="0" smtClean="0">
                <a:latin typeface="+mn-lt"/>
              </a:rPr>
              <a:t>Pomoc </a:t>
            </a:r>
            <a:r>
              <a:rPr lang="sk-SK" sz="1800" b="1" i="1" dirty="0" smtClean="0">
                <a:latin typeface="+mn-lt"/>
              </a:rPr>
              <a:t>de </a:t>
            </a:r>
            <a:r>
              <a:rPr lang="sk-SK" sz="1800" b="1" i="1" dirty="0" err="1" smtClean="0">
                <a:latin typeface="+mn-lt"/>
              </a:rPr>
              <a:t>minimis</a:t>
            </a:r>
            <a:r>
              <a:rPr lang="sk-SK" sz="1800" b="1" i="1" dirty="0" smtClean="0">
                <a:latin typeface="+mn-lt"/>
              </a:rPr>
              <a:t>“ </a:t>
            </a:r>
            <a:r>
              <a:rPr lang="sk-SK" sz="1800" b="1" dirty="0" smtClean="0">
                <a:latin typeface="+mn-lt"/>
              </a:rPr>
              <a:t>nesmie presiahnuť pre </a:t>
            </a:r>
            <a:r>
              <a:rPr lang="sk-SK" sz="1800" b="1" u="sng" dirty="0" smtClean="0">
                <a:latin typeface="+mn-lt"/>
              </a:rPr>
              <a:t>prijímateľa pomoci  200 000 EUR </a:t>
            </a:r>
            <a:r>
              <a:rPr lang="sk-SK" sz="1800" b="1" dirty="0" smtClean="0">
                <a:latin typeface="+mn-lt"/>
              </a:rPr>
              <a:t>v priebehu akéhokoľvek obdobia troch fiškálnych rokov. </a:t>
            </a:r>
          </a:p>
          <a:p>
            <a:pPr marL="2667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sk-SK" sz="1800" b="1" dirty="0" smtClean="0">
                <a:latin typeface="+mn-lt"/>
              </a:rPr>
              <a:t>Pokiaľ ide o podniky pôsobiace v sektore cestnej nákladnej dopravy, tento strop je stanovený na 100 000 EUR, t.j. celková pomoc </a:t>
            </a:r>
            <a:r>
              <a:rPr lang="sk-SK" sz="1800" b="1" i="1" dirty="0" smtClean="0">
                <a:latin typeface="+mn-lt"/>
              </a:rPr>
              <a:t>de </a:t>
            </a:r>
            <a:r>
              <a:rPr lang="sk-SK" sz="1800" b="1" i="1" dirty="0" err="1" smtClean="0">
                <a:latin typeface="+mn-lt"/>
              </a:rPr>
              <a:t>minimis</a:t>
            </a:r>
            <a:r>
              <a:rPr lang="sk-SK" sz="1800" b="1" dirty="0" smtClean="0">
                <a:latin typeface="+mn-lt"/>
              </a:rPr>
              <a:t> poskytnutá akémukoľvek podniku 	pôsobiacemu v sektore cestnej dopravy nesmie prekročiť 100 000 EUR v priebehu troch fiškálnych rokov. </a:t>
            </a:r>
          </a:p>
          <a:p>
            <a:pPr algn="just">
              <a:spcBef>
                <a:spcPts val="0"/>
              </a:spcBef>
            </a:pPr>
            <a:r>
              <a:rPr lang="sk-SK" sz="1800" b="1" dirty="0" smtClean="0">
                <a:latin typeface="+mn-lt"/>
              </a:rPr>
              <a:t>Za </a:t>
            </a:r>
            <a:r>
              <a:rPr lang="sk-SK" sz="1800" b="1" dirty="0">
                <a:latin typeface="+mn-lt"/>
              </a:rPr>
              <a:t>prijímateľa pomoci </a:t>
            </a:r>
            <a:r>
              <a:rPr lang="sk-SK" sz="1800" b="1" dirty="0" smtClean="0">
                <a:latin typeface="+mn-lt"/>
              </a:rPr>
              <a:t>de </a:t>
            </a:r>
            <a:r>
              <a:rPr lang="sk-SK" sz="1800" b="1" dirty="0" err="1" smtClean="0">
                <a:latin typeface="+mn-lt"/>
              </a:rPr>
              <a:t>minimis</a:t>
            </a:r>
            <a:r>
              <a:rPr lang="sk-SK" sz="1800" b="1" dirty="0" smtClean="0">
                <a:latin typeface="+mn-lt"/>
              </a:rPr>
              <a:t> sa </a:t>
            </a:r>
            <a:r>
              <a:rPr lang="sk-SK" sz="1800" b="1" dirty="0">
                <a:latin typeface="+mn-lt"/>
              </a:rPr>
              <a:t>považuje </a:t>
            </a:r>
            <a:r>
              <a:rPr lang="sk-SK" sz="1800" b="1" u="sng" dirty="0">
                <a:latin typeface="+mn-lt"/>
              </a:rPr>
              <a:t>jediný podnik </a:t>
            </a:r>
            <a:r>
              <a:rPr lang="sk-SK" sz="1800" b="1" dirty="0">
                <a:latin typeface="+mn-lt"/>
              </a:rPr>
              <a:t>podľa článku 2 ods. 2 nariadenia Komisie (EÚ) č. 1407/2013</a:t>
            </a:r>
            <a:r>
              <a:rPr lang="sk-SK" sz="1800" b="1" dirty="0" smtClean="0">
                <a:latin typeface="+mn-lt"/>
              </a:rPr>
              <a:t>.</a:t>
            </a:r>
          </a:p>
          <a:p>
            <a:pPr marL="266700" indent="0" algn="just">
              <a:spcBef>
                <a:spcPts val="0"/>
              </a:spcBef>
              <a:buNone/>
            </a:pPr>
            <a:endParaRPr lang="sk-SK" sz="1800" dirty="0" smtClean="0">
              <a:latin typeface="+mn-lt"/>
            </a:endParaRPr>
          </a:p>
          <a:p>
            <a:pPr marL="266700" indent="0" algn="just">
              <a:spcBef>
                <a:spcPts val="0"/>
              </a:spcBef>
              <a:buNone/>
            </a:pPr>
            <a:r>
              <a:rPr lang="sk-SK" sz="1800" dirty="0" smtClean="0">
                <a:latin typeface="+mn-lt"/>
              </a:rPr>
              <a:t>Tento strop </a:t>
            </a:r>
            <a:r>
              <a:rPr lang="sk-SK" sz="1800" dirty="0">
                <a:latin typeface="+mn-lt"/>
              </a:rPr>
              <a:t>pomoci sa používa bez ohľadu na formu pomoci alebo sledovaný účel, ako aj nezávisle od </a:t>
            </a:r>
            <a:r>
              <a:rPr lang="sk-SK" sz="1800" dirty="0" smtClean="0">
                <a:latin typeface="+mn-lt"/>
              </a:rPr>
              <a:t>toho</a:t>
            </a:r>
            <a:r>
              <a:rPr lang="sk-SK" sz="1800" dirty="0">
                <a:latin typeface="+mn-lt"/>
              </a:rPr>
              <a:t>, či pomoc poskytnutá je financovaná úplne alebo čiastočne zo zdrojov Európskej únie. </a:t>
            </a:r>
          </a:p>
          <a:p>
            <a:pPr algn="just">
              <a:spcBef>
                <a:spcPts val="0"/>
              </a:spcBef>
            </a:pPr>
            <a:endParaRPr lang="sk-SK" sz="1800" dirty="0" smtClean="0">
              <a:latin typeface="+mn-lt"/>
            </a:endParaRPr>
          </a:p>
          <a:p>
            <a:pPr>
              <a:spcBef>
                <a:spcPts val="0"/>
              </a:spcBef>
              <a:buNone/>
            </a:pPr>
            <a:r>
              <a:rPr lang="sk-SK" sz="1600" dirty="0">
                <a:latin typeface="+mn-lt"/>
              </a:rPr>
              <a:t>Schéma pomoci: Článok </a:t>
            </a:r>
            <a:r>
              <a:rPr lang="sk-SK" sz="1600" b="1" cap="small" dirty="0">
                <a:latin typeface="+mn-lt"/>
              </a:rPr>
              <a:t>J</a:t>
            </a:r>
            <a:r>
              <a:rPr lang="sk-SK" sz="1600" b="1" cap="small" dirty="0" smtClean="0">
                <a:latin typeface="+mn-lt"/>
              </a:rPr>
              <a:t>. Výška pomoci  </a:t>
            </a:r>
            <a:endParaRPr lang="sk-SK" sz="1600" b="1" cap="small" dirty="0">
              <a:latin typeface="+mn-lt"/>
            </a:endParaRPr>
          </a:p>
          <a:p>
            <a:pPr>
              <a:spcBef>
                <a:spcPts val="0"/>
              </a:spcBef>
              <a:buNone/>
            </a:pPr>
            <a:endParaRPr lang="sk-SK" sz="1800" dirty="0" smtClean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3200" dirty="0"/>
              <a:t>Podmienky pre poskytnutie pomoci </a:t>
            </a:r>
            <a:r>
              <a:rPr lang="sk-SK" sz="3200" i="1" dirty="0"/>
              <a:t>de </a:t>
            </a:r>
            <a:r>
              <a:rPr lang="sk-SK" sz="3200" i="1" dirty="0" err="1"/>
              <a:t>minimis</a:t>
            </a:r>
            <a:endParaRPr lang="sk-SK" sz="3200" dirty="0" smtClean="0">
              <a:latin typeface="+mj-lt"/>
            </a:endParaRP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650875" y="1590653"/>
            <a:ext cx="11352251" cy="714379"/>
          </a:xfrm>
        </p:spPr>
        <p:txBody>
          <a:bodyPr anchor="ctr"/>
          <a:lstStyle/>
          <a:p>
            <a:r>
              <a:rPr lang="sk-SK" sz="2000" dirty="0">
                <a:latin typeface="+mn-lt"/>
              </a:rPr>
              <a:t>Zakázané odvetvia v rámci pomoci </a:t>
            </a:r>
            <a:r>
              <a:rPr lang="sk-SK" sz="2000" i="1" dirty="0">
                <a:latin typeface="+mn-lt"/>
              </a:rPr>
              <a:t>de </a:t>
            </a:r>
            <a:r>
              <a:rPr lang="sk-SK" sz="2000" i="1" dirty="0" err="1">
                <a:latin typeface="+mn-lt"/>
              </a:rPr>
              <a:t>minimis</a:t>
            </a:r>
            <a:endParaRPr lang="sk-SK" sz="2000" i="1" dirty="0">
              <a:latin typeface="+mn-lt"/>
            </a:endParaRP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50875" y="1852464"/>
            <a:ext cx="11352251" cy="6859736"/>
          </a:xfrm>
        </p:spPr>
        <p:txBody>
          <a:bodyPr/>
          <a:lstStyle/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endParaRPr lang="sk-SK" sz="1800" b="1" dirty="0" smtClean="0">
              <a:latin typeface="+mn-lt"/>
            </a:endParaRPr>
          </a:p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sk-SK" sz="1800" b="1" dirty="0" smtClean="0">
                <a:latin typeface="+mn-lt"/>
              </a:rPr>
              <a:t>Pomoc nie je možné poskytnúť podnikom pôsobiacim v určitých odvetviach hospodárstva.</a:t>
            </a:r>
            <a:endParaRPr lang="sk-SK" sz="1800" dirty="0">
              <a:latin typeface="+mn-lt"/>
            </a:endParaRPr>
          </a:p>
          <a:p>
            <a:pPr lvl="0" algn="just">
              <a:spcBef>
                <a:spcPts val="0"/>
              </a:spcBef>
              <a:spcAft>
                <a:spcPts val="1200"/>
              </a:spcAft>
            </a:pPr>
            <a:r>
              <a:rPr lang="sk-SK" sz="1800" dirty="0" smtClean="0">
                <a:latin typeface="+mn-lt"/>
              </a:rPr>
              <a:t>pomoci </a:t>
            </a:r>
            <a:r>
              <a:rPr lang="sk-SK" sz="1800" dirty="0">
                <a:latin typeface="+mn-lt"/>
              </a:rPr>
              <a:t>v prospech podnikov pôsobiacich v sektore rybolovu a </a:t>
            </a:r>
            <a:r>
              <a:rPr lang="sk-SK" sz="1800" dirty="0" err="1">
                <a:latin typeface="+mn-lt"/>
              </a:rPr>
              <a:t>akvakultúry</a:t>
            </a:r>
            <a:r>
              <a:rPr lang="sk-SK" sz="1800" dirty="0">
                <a:latin typeface="+mn-lt"/>
              </a:rPr>
              <a:t>, na ktoré sa vzťahuje nariadenie Rady (ES) č. 104/2000 (1</a:t>
            </a:r>
            <a:r>
              <a:rPr lang="sk-SK" sz="1800" dirty="0" smtClean="0">
                <a:latin typeface="+mn-lt"/>
              </a:rPr>
              <a:t>)</a:t>
            </a:r>
          </a:p>
          <a:p>
            <a:pPr lvl="0" algn="just">
              <a:spcBef>
                <a:spcPts val="0"/>
              </a:spcBef>
              <a:spcAft>
                <a:spcPts val="1200"/>
              </a:spcAft>
            </a:pPr>
            <a:r>
              <a:rPr lang="sk-SK" sz="1800" dirty="0" smtClean="0">
                <a:latin typeface="+mn-lt"/>
              </a:rPr>
              <a:t>pomoci </a:t>
            </a:r>
            <a:r>
              <a:rPr lang="sk-SK" sz="1800" dirty="0">
                <a:latin typeface="+mn-lt"/>
              </a:rPr>
              <a:t>poskytovanej podnikom pôsobiacim v oblasti prvovýroby poľnohospodárskych </a:t>
            </a:r>
            <a:r>
              <a:rPr lang="sk-SK" sz="1800" dirty="0" smtClean="0">
                <a:latin typeface="+mn-lt"/>
              </a:rPr>
              <a:t>výrobkov</a:t>
            </a:r>
          </a:p>
          <a:p>
            <a:pPr lvl="0" algn="just">
              <a:spcBef>
                <a:spcPts val="0"/>
              </a:spcBef>
              <a:spcAft>
                <a:spcPts val="1200"/>
              </a:spcAft>
            </a:pPr>
            <a:r>
              <a:rPr lang="sk-SK" sz="1800" dirty="0" smtClean="0">
                <a:latin typeface="+mn-lt"/>
              </a:rPr>
              <a:t>pomoci </a:t>
            </a:r>
            <a:r>
              <a:rPr lang="sk-SK" sz="1800" dirty="0">
                <a:latin typeface="+mn-lt"/>
              </a:rPr>
              <a:t>poskytovanej podnikom pôsobiacim v sektore spracovania a marketingu poľnohospodárskych výrobkov, a to v týchto prípadoch</a:t>
            </a:r>
            <a:r>
              <a:rPr lang="sk-SK" sz="1800" dirty="0" smtClean="0">
                <a:latin typeface="+mn-lt"/>
              </a:rPr>
              <a:t>:</a:t>
            </a:r>
          </a:p>
          <a:p>
            <a:pPr marL="266700" lv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sk-SK" sz="1800" dirty="0">
                <a:latin typeface="+mn-lt"/>
              </a:rPr>
              <a:t>	</a:t>
            </a:r>
            <a:r>
              <a:rPr lang="sk-SK" sz="1800" dirty="0" smtClean="0">
                <a:latin typeface="+mn-lt"/>
              </a:rPr>
              <a:t>i</a:t>
            </a:r>
            <a:r>
              <a:rPr lang="sk-SK" sz="1800" dirty="0">
                <a:latin typeface="+mn-lt"/>
              </a:rPr>
              <a:t>) ak je výška pomoci stanovená na základe ceny alebo množstva takýchto výrobkov kúpených od </a:t>
            </a:r>
            <a:r>
              <a:rPr lang="sk-SK" sz="1800" dirty="0" smtClean="0">
                <a:latin typeface="+mn-lt"/>
              </a:rPr>
              <a:t>	prvovýrobcov </a:t>
            </a:r>
            <a:r>
              <a:rPr lang="sk-SK" sz="1800" dirty="0">
                <a:latin typeface="+mn-lt"/>
              </a:rPr>
              <a:t>alebo výrobkov umiestnených na trhu príslušnými podnikmi</a:t>
            </a:r>
            <a:r>
              <a:rPr lang="sk-SK" sz="1800" dirty="0" smtClean="0">
                <a:latin typeface="+mn-lt"/>
              </a:rPr>
              <a:t>;</a:t>
            </a:r>
          </a:p>
          <a:p>
            <a:pPr marL="266700" lv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sk-SK" sz="1800" dirty="0">
                <a:latin typeface="+mn-lt"/>
              </a:rPr>
              <a:t>	</a:t>
            </a:r>
            <a:r>
              <a:rPr lang="sk-SK" sz="1800" dirty="0" smtClean="0">
                <a:latin typeface="+mn-lt"/>
              </a:rPr>
              <a:t> </a:t>
            </a:r>
            <a:r>
              <a:rPr lang="sk-SK" sz="1800" dirty="0">
                <a:latin typeface="+mn-lt"/>
              </a:rPr>
              <a:t>ii) ak je pomoc podmienená tým, že bude čiastočne alebo úplne postúpená </a:t>
            </a:r>
            <a:r>
              <a:rPr lang="sk-SK" sz="1800" dirty="0" smtClean="0">
                <a:latin typeface="+mn-lt"/>
              </a:rPr>
              <a:t>prvovýrobcom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sk-SK" sz="1800" dirty="0" smtClean="0">
                <a:latin typeface="+mn-lt"/>
              </a:rPr>
              <a:t>Pomoci </a:t>
            </a:r>
            <a:r>
              <a:rPr lang="sk-SK" sz="1800" dirty="0">
                <a:latin typeface="+mn-lt"/>
              </a:rPr>
              <a:t>a činnosti súvisiace s vývozom do tretích krajín alebo členských štátov, konkrétne pomoci priamo súvisiacej s vyvážanými množstvami, na zriadenie a prevádzkovanie distribučnej siete alebo inými bežnými výdavkami súvisiacimi s vývoznou činnosťou; e) pomoci, ktorá je podmienená uprednostňovaním používania domáceho tovaru pred </a:t>
            </a:r>
            <a:r>
              <a:rPr lang="sk-SK" sz="1800" dirty="0" smtClean="0">
                <a:latin typeface="+mn-lt"/>
              </a:rPr>
              <a:t>dovážaným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sk-SK" sz="1800" dirty="0" smtClean="0">
                <a:latin typeface="+mn-lt"/>
              </a:rPr>
              <a:t>pomoci</a:t>
            </a:r>
            <a:r>
              <a:rPr lang="sk-SK" sz="1800" dirty="0">
                <a:latin typeface="+mn-lt"/>
              </a:rPr>
              <a:t>, ktorá je podmienená uprednostňovaním používania domáceho tovaru pred </a:t>
            </a:r>
            <a:r>
              <a:rPr lang="sk-SK" sz="1800" dirty="0" smtClean="0">
                <a:latin typeface="+mn-lt"/>
              </a:rPr>
              <a:t>dovážaným</a:t>
            </a:r>
          </a:p>
          <a:p>
            <a:pPr marL="266700" indent="0" algn="just">
              <a:spcBef>
                <a:spcPts val="0"/>
              </a:spcBef>
              <a:spcAft>
                <a:spcPts val="1200"/>
              </a:spcAft>
              <a:buNone/>
            </a:pPr>
            <a:endParaRPr lang="sk-SK" sz="1600" dirty="0">
              <a:latin typeface="+mn-lt"/>
            </a:endParaRPr>
          </a:p>
          <a:p>
            <a:pPr marL="2667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sk-SK" sz="1600" dirty="0">
                <a:latin typeface="+mn-lt"/>
              </a:rPr>
              <a:t>Schéma pomoci: Článok </a:t>
            </a:r>
            <a:r>
              <a:rPr lang="sk-SK" sz="1600" b="1" dirty="0" smtClean="0">
                <a:latin typeface="+mn-lt"/>
              </a:rPr>
              <a:t>F</a:t>
            </a:r>
            <a:r>
              <a:rPr lang="sk-SK" sz="1600" b="1" cap="small" dirty="0" smtClean="0">
                <a:latin typeface="+mn-lt"/>
              </a:rPr>
              <a:t>. Rozsah pôsobnosti schémy </a:t>
            </a:r>
            <a:endParaRPr lang="sk-SK" sz="1800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101899"/>
          </a:xfrm>
        </p:spPr>
        <p:txBody>
          <a:bodyPr/>
          <a:lstStyle/>
          <a:p>
            <a:r>
              <a:rPr lang="sk-SK" sz="2800" dirty="0" smtClean="0">
                <a:latin typeface="+mj-lt"/>
              </a:rPr>
              <a:t>Podmienky pre poskytnutie pomoci </a:t>
            </a:r>
            <a:r>
              <a:rPr lang="sk-SK" sz="2800" i="1" dirty="0" smtClean="0">
                <a:latin typeface="+mj-lt"/>
              </a:rPr>
              <a:t>de </a:t>
            </a:r>
            <a:r>
              <a:rPr lang="sk-SK" sz="2800" i="1" dirty="0" err="1" smtClean="0">
                <a:latin typeface="+mj-lt"/>
              </a:rPr>
              <a:t>minimis</a:t>
            </a:r>
            <a:endParaRPr lang="sk-SK" sz="2800" i="1" dirty="0" smtClean="0">
              <a:latin typeface="+mj-lt"/>
            </a:endParaRP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650875" y="1662090"/>
            <a:ext cx="11352251" cy="714380"/>
          </a:xfrm>
        </p:spPr>
        <p:txBody>
          <a:bodyPr anchor="ctr"/>
          <a:lstStyle/>
          <a:p>
            <a:pPr lvl="0"/>
            <a:r>
              <a:rPr lang="sk-SK" sz="1800" dirty="0" smtClean="0">
                <a:latin typeface="+mj-lt"/>
              </a:rPr>
              <a:t>Pomoc </a:t>
            </a:r>
            <a:r>
              <a:rPr lang="sk-SK" sz="1800" i="1" dirty="0" smtClean="0">
                <a:latin typeface="+mj-lt"/>
              </a:rPr>
              <a:t>de </a:t>
            </a:r>
            <a:r>
              <a:rPr lang="sk-SK" sz="1800" i="1" dirty="0" err="1" smtClean="0">
                <a:latin typeface="+mj-lt"/>
              </a:rPr>
              <a:t>minimis</a:t>
            </a:r>
            <a:r>
              <a:rPr lang="sk-SK" sz="1800" i="1" dirty="0" smtClean="0">
                <a:latin typeface="+mj-lt"/>
              </a:rPr>
              <a:t> </a:t>
            </a:r>
            <a:r>
              <a:rPr lang="sk-SK" sz="1800" dirty="0" smtClean="0">
                <a:latin typeface="+mj-lt"/>
              </a:rPr>
              <a:t>je možné poskytnúť ak zo strany Prijímateľa: 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50875" y="2376470"/>
            <a:ext cx="11352251" cy="6335730"/>
          </a:xfrm>
        </p:spPr>
        <p:txBody>
          <a:bodyPr/>
          <a:lstStyle/>
          <a:p>
            <a:pPr lvl="0" algn="just">
              <a:spcBef>
                <a:spcPts val="0"/>
              </a:spcBef>
              <a:spcAft>
                <a:spcPts val="1200"/>
              </a:spcAft>
            </a:pPr>
            <a:r>
              <a:rPr lang="sk-SK" sz="1800" dirty="0">
                <a:latin typeface="+mn-lt"/>
              </a:rPr>
              <a:t>bude predložené vyhlásenie, spolu s prehľadom a úplnými informáciami o akejkoľvek inej pomoci </a:t>
            </a:r>
            <a:r>
              <a:rPr lang="sk-SK" sz="1800" i="1" dirty="0">
                <a:latin typeface="+mn-lt"/>
              </a:rPr>
              <a:t>de </a:t>
            </a:r>
            <a:r>
              <a:rPr lang="sk-SK" sz="1800" i="1" dirty="0" err="1">
                <a:latin typeface="+mn-lt"/>
              </a:rPr>
              <a:t>minimis</a:t>
            </a:r>
            <a:r>
              <a:rPr lang="sk-SK" sz="1800" dirty="0">
                <a:latin typeface="+mn-lt"/>
              </a:rPr>
              <a:t> prijatej na základe nariadenia Komisie (EÚ) č. 1407/2013 z 18. decembra 2013 o uplatňovaní článkov 107 a 108 Zmluvy o fungovaní Európskej únie na pomoc </a:t>
            </a:r>
            <a:r>
              <a:rPr lang="sk-SK" sz="1800" i="1" dirty="0">
                <a:latin typeface="+mn-lt"/>
              </a:rPr>
              <a:t>de </a:t>
            </a:r>
            <a:r>
              <a:rPr lang="sk-SK" sz="1800" i="1" dirty="0" err="1">
                <a:latin typeface="+mn-lt"/>
              </a:rPr>
              <a:t>minimis</a:t>
            </a:r>
            <a:r>
              <a:rPr lang="sk-SK" sz="1800" dirty="0">
                <a:latin typeface="+mn-lt"/>
              </a:rPr>
              <a:t> v platnom znení alebo na základe iných predpisov EÚ o pomoci </a:t>
            </a:r>
            <a:r>
              <a:rPr lang="sk-SK" sz="1800" i="1" dirty="0">
                <a:latin typeface="+mn-lt"/>
              </a:rPr>
              <a:t>de </a:t>
            </a:r>
            <a:r>
              <a:rPr lang="sk-SK" sz="1800" i="1" dirty="0" err="1">
                <a:latin typeface="+mn-lt"/>
              </a:rPr>
              <a:t>minimis</a:t>
            </a:r>
            <a:r>
              <a:rPr lang="sk-SK" sz="1800" dirty="0">
                <a:latin typeface="+mn-lt"/>
              </a:rPr>
              <a:t> v platnom znení počas predchádzajúcich dvoch fiškálnych rokov a počas prebiehajúceho fiškálneho roku, a to aj od iných poskytovateľov pomoci alebo v rámci iných schém pomoci </a:t>
            </a:r>
            <a:r>
              <a:rPr lang="sk-SK" sz="1800" i="1" dirty="0">
                <a:latin typeface="+mn-lt"/>
              </a:rPr>
              <a:t>de </a:t>
            </a:r>
            <a:r>
              <a:rPr lang="sk-SK" sz="1800" i="1" dirty="0" err="1" smtClean="0">
                <a:latin typeface="+mn-lt"/>
              </a:rPr>
              <a:t>minimis</a:t>
            </a:r>
            <a:endParaRPr lang="sk-SK" sz="1800" i="1" dirty="0" smtClean="0">
              <a:latin typeface="+mn-lt"/>
            </a:endParaRPr>
          </a:p>
          <a:p>
            <a:pPr lvl="0" algn="just">
              <a:spcBef>
                <a:spcPts val="0"/>
              </a:spcBef>
              <a:spcAft>
                <a:spcPts val="1200"/>
              </a:spcAft>
            </a:pPr>
            <a:r>
              <a:rPr lang="sk-SK" sz="1800" dirty="0" smtClean="0">
                <a:latin typeface="+mn-lt"/>
              </a:rPr>
              <a:t>bude </a:t>
            </a:r>
            <a:r>
              <a:rPr lang="sk-SK" sz="1800" dirty="0">
                <a:latin typeface="+mn-lt"/>
              </a:rPr>
              <a:t>predložené vyhlásenie o tom, že žiadateľ nepatrí do skupiny podnikov, ktoré sú považované za jediný podnik. Ak žiadateľ patrí do skupiny podnikov, </a:t>
            </a:r>
            <a:r>
              <a:rPr lang="sk-SK" sz="1800" dirty="0" smtClean="0">
                <a:latin typeface="+mn-lt"/>
              </a:rPr>
              <a:t>musí predložiť </a:t>
            </a:r>
            <a:r>
              <a:rPr lang="sk-SK" sz="1800" dirty="0">
                <a:latin typeface="+mn-lt"/>
              </a:rPr>
              <a:t>údaje o prijatej pomoci </a:t>
            </a:r>
            <a:r>
              <a:rPr lang="sk-SK" sz="1800" i="1" dirty="0">
                <a:latin typeface="+mn-lt"/>
              </a:rPr>
              <a:t>de </a:t>
            </a:r>
            <a:r>
              <a:rPr lang="sk-SK" sz="1800" i="1" dirty="0" err="1">
                <a:latin typeface="+mn-lt"/>
              </a:rPr>
              <a:t>minimis</a:t>
            </a:r>
            <a:r>
              <a:rPr lang="sk-SK" sz="1800" dirty="0">
                <a:latin typeface="+mn-lt"/>
              </a:rPr>
              <a:t> v sledovanom období troch fiškálnych rokov za všetkých členov skupiny podnikov, ktorí s ním tvoria jediný </a:t>
            </a:r>
            <a:r>
              <a:rPr lang="sk-SK" sz="1800" dirty="0" smtClean="0">
                <a:latin typeface="+mn-lt"/>
              </a:rPr>
              <a:t>podnik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sk-SK" sz="1800" dirty="0" smtClean="0">
                <a:latin typeface="+mn-lt"/>
              </a:rPr>
              <a:t>bude </a:t>
            </a:r>
            <a:r>
              <a:rPr lang="sk-SK" sz="1800" dirty="0">
                <a:latin typeface="+mn-lt"/>
              </a:rPr>
              <a:t>predložené vyhlásenie o tom, že voči žiadateľovi nie je nárokované vrátanie pomoci na základe predchádzajúceho rozhodnutia Komisie, ktorým bola poskytnutá pomoc označená za neoprávnenú a nezlučiteľnú s vnútorným </a:t>
            </a:r>
            <a:r>
              <a:rPr lang="sk-SK" sz="1800" dirty="0" smtClean="0">
                <a:latin typeface="+mn-lt"/>
              </a:rPr>
              <a:t>trhom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sk-SK" sz="1800" dirty="0">
                <a:latin typeface="+mn-lt"/>
              </a:rPr>
              <a:t>b</a:t>
            </a:r>
            <a:r>
              <a:rPr lang="sk-SK" sz="1800" dirty="0" smtClean="0">
                <a:latin typeface="+mn-lt"/>
              </a:rPr>
              <a:t>ude predložené vyhlásenie, že nie je podnikom pôsobiacim </a:t>
            </a:r>
            <a:r>
              <a:rPr lang="sk-SK" sz="1800" dirty="0">
                <a:latin typeface="+mn-lt"/>
              </a:rPr>
              <a:t>v </a:t>
            </a:r>
            <a:r>
              <a:rPr lang="sk-SK" sz="1800" dirty="0" smtClean="0">
                <a:latin typeface="+mn-lt"/>
              </a:rPr>
              <a:t>zakázanom odvetví </a:t>
            </a:r>
            <a:r>
              <a:rPr lang="sk-SK" sz="1800" dirty="0">
                <a:latin typeface="+mn-lt"/>
              </a:rPr>
              <a:t>hospodárstva</a:t>
            </a:r>
            <a:r>
              <a:rPr lang="sk-SK" sz="1800" dirty="0" smtClean="0">
                <a:latin typeface="+mn-lt"/>
              </a:rPr>
              <a:t> </a:t>
            </a:r>
          </a:p>
          <a:p>
            <a:pPr marL="266700" indent="0" algn="just">
              <a:spcBef>
                <a:spcPts val="0"/>
              </a:spcBef>
              <a:spcAft>
                <a:spcPts val="1200"/>
              </a:spcAft>
              <a:buNone/>
            </a:pPr>
            <a:endParaRPr lang="sk-SK" sz="1800" dirty="0" smtClean="0">
              <a:latin typeface="+mn-lt"/>
            </a:endParaRPr>
          </a:p>
          <a:p>
            <a:pPr marL="266700" indent="0" algn="just">
              <a:spcBef>
                <a:spcPts val="0"/>
              </a:spcBef>
              <a:spcAft>
                <a:spcPts val="1200"/>
              </a:spcAft>
              <a:buNone/>
            </a:pPr>
            <a:endParaRPr lang="sk-SK" sz="1800" dirty="0">
              <a:latin typeface="+mn-lt"/>
            </a:endParaRPr>
          </a:p>
          <a:p>
            <a:pPr marL="26670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sk-SK" sz="1600" i="1" dirty="0">
                <a:latin typeface="+mn-lt"/>
              </a:rPr>
              <a:t>PRILOHA </a:t>
            </a:r>
            <a:r>
              <a:rPr lang="sk-SK" sz="1600" i="1" dirty="0" smtClean="0">
                <a:latin typeface="+mn-lt"/>
              </a:rPr>
              <a:t>II schémy pomoci: </a:t>
            </a:r>
            <a:r>
              <a:rPr lang="sk-SK" sz="1600" b="1" cap="small" dirty="0" smtClean="0">
                <a:latin typeface="+mn-lt"/>
              </a:rPr>
              <a:t>Vyhlásenie </a:t>
            </a:r>
            <a:r>
              <a:rPr lang="sk-SK" sz="1600" b="1" cap="small" dirty="0">
                <a:latin typeface="+mn-lt"/>
              </a:rPr>
              <a:t>žiadateľa o poskytnutej pomoci </a:t>
            </a:r>
            <a:r>
              <a:rPr lang="sk-SK" sz="1600" b="1" i="1" cap="small" dirty="0">
                <a:latin typeface="+mn-lt"/>
              </a:rPr>
              <a:t>de </a:t>
            </a:r>
            <a:r>
              <a:rPr lang="sk-SK" sz="1600" b="1" i="1" cap="small" dirty="0" err="1">
                <a:latin typeface="+mn-lt"/>
              </a:rPr>
              <a:t>minimis</a:t>
            </a:r>
            <a:r>
              <a:rPr lang="sk-SK" sz="1600" b="1" cap="small" dirty="0">
                <a:latin typeface="+mn-lt"/>
              </a:rPr>
              <a:t> </a:t>
            </a:r>
            <a:endParaRPr lang="sk-SK" sz="1600" b="1" cap="small" dirty="0" smtClean="0">
              <a:latin typeface="+mn-lt"/>
            </a:endParaRPr>
          </a:p>
          <a:p>
            <a:pPr marL="26670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sk-SK" sz="1600" dirty="0">
                <a:latin typeface="+mn-lt"/>
              </a:rPr>
              <a:t>Schéma pomoci: Článok </a:t>
            </a:r>
            <a:r>
              <a:rPr lang="sk-SK" sz="1600" b="1" cap="small" dirty="0" smtClean="0">
                <a:latin typeface="+mn-lt"/>
              </a:rPr>
              <a:t>K. Podmienky poskytnutia pomoci  </a:t>
            </a:r>
          </a:p>
          <a:p>
            <a:pPr marL="266700" indent="0" algn="just">
              <a:spcBef>
                <a:spcPts val="0"/>
              </a:spcBef>
              <a:spcAft>
                <a:spcPts val="1200"/>
              </a:spcAft>
              <a:buNone/>
            </a:pPr>
            <a:endParaRPr lang="sk-SK" sz="1800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3200" dirty="0"/>
              <a:t>Podmienky pre poskytnutie pomoci </a:t>
            </a:r>
            <a:r>
              <a:rPr lang="sk-SK" sz="3200" i="1" dirty="0"/>
              <a:t>de </a:t>
            </a:r>
            <a:r>
              <a:rPr lang="sk-SK" sz="3200" i="1" dirty="0" err="1"/>
              <a:t>minimis</a:t>
            </a:r>
            <a:endParaRPr lang="sk-SK" sz="3200" dirty="0" smtClean="0">
              <a:latin typeface="+mj-lt"/>
            </a:endParaRP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650875" y="1590653"/>
            <a:ext cx="11352251" cy="714379"/>
          </a:xfrm>
        </p:spPr>
        <p:txBody>
          <a:bodyPr/>
          <a:lstStyle/>
          <a:p>
            <a:pPr lvl="0"/>
            <a:r>
              <a:rPr lang="sk-SK" sz="1800" dirty="0">
                <a:latin typeface="+mn-lt"/>
              </a:rPr>
              <a:t>Pomoc </a:t>
            </a:r>
            <a:r>
              <a:rPr lang="sk-SK" sz="1800" i="1" dirty="0">
                <a:latin typeface="+mn-lt"/>
              </a:rPr>
              <a:t>de </a:t>
            </a:r>
            <a:r>
              <a:rPr lang="sk-SK" sz="1800" i="1" dirty="0" err="1">
                <a:latin typeface="+mn-lt"/>
              </a:rPr>
              <a:t>minimis</a:t>
            </a:r>
            <a:r>
              <a:rPr lang="sk-SK" sz="1800" i="1" dirty="0">
                <a:latin typeface="+mn-lt"/>
              </a:rPr>
              <a:t> </a:t>
            </a:r>
            <a:r>
              <a:rPr lang="sk-SK" sz="1800" dirty="0">
                <a:latin typeface="+mn-lt"/>
              </a:rPr>
              <a:t>je možné poskytnúť ak zo strany </a:t>
            </a:r>
            <a:r>
              <a:rPr lang="sk-SK" sz="1800" dirty="0" smtClean="0">
                <a:latin typeface="+mn-lt"/>
              </a:rPr>
              <a:t>Vykonávateľa schémy: </a:t>
            </a:r>
            <a:endParaRPr lang="sk-SK" sz="1800" dirty="0">
              <a:latin typeface="+mn-lt"/>
            </a:endParaRP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50875" y="2376470"/>
            <a:ext cx="11352251" cy="6335730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endParaRPr lang="sk-SK" sz="1800" dirty="0" smtClean="0">
              <a:latin typeface="+mn-lt"/>
            </a:endParaRP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sk-SK" sz="1800" dirty="0">
                <a:latin typeface="+mn-lt"/>
              </a:rPr>
              <a:t>b</a:t>
            </a:r>
            <a:r>
              <a:rPr lang="sk-SK" sz="1800" dirty="0" smtClean="0">
                <a:latin typeface="+mn-lt"/>
              </a:rPr>
              <a:t>ude overené splnenie všetkých podmienok schémy pomoci na </a:t>
            </a:r>
            <a:r>
              <a:rPr lang="sk-SK" sz="1800" dirty="0">
                <a:latin typeface="+mn-lt"/>
              </a:rPr>
              <a:t>základe predložených dokumentov a/alebo pomocou overenia v príslušných </a:t>
            </a:r>
            <a:r>
              <a:rPr lang="sk-SK" sz="1800" dirty="0" smtClean="0">
                <a:latin typeface="+mn-lt"/>
              </a:rPr>
              <a:t>registroch </a:t>
            </a:r>
            <a:endParaRPr lang="sk-SK" sz="1800" dirty="0">
              <a:latin typeface="+mn-lt"/>
            </a:endParaRP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sk-SK" sz="1800" dirty="0">
                <a:latin typeface="+mn-lt"/>
              </a:rPr>
              <a:t>b</a:t>
            </a:r>
            <a:r>
              <a:rPr lang="sk-SK" sz="1800" dirty="0" smtClean="0">
                <a:latin typeface="+mn-lt"/>
              </a:rPr>
              <a:t>ude v súlade </a:t>
            </a:r>
            <a:r>
              <a:rPr lang="sk-SK" sz="1800" dirty="0">
                <a:latin typeface="+mn-lt"/>
              </a:rPr>
              <a:t>s § 13 ods. 5 zákona o štátnej pomoci </a:t>
            </a:r>
            <a:r>
              <a:rPr lang="sk-SK" sz="1800" dirty="0" smtClean="0">
                <a:latin typeface="+mn-lt"/>
              </a:rPr>
              <a:t>overené </a:t>
            </a:r>
            <a:r>
              <a:rPr lang="sk-SK" sz="1800" dirty="0">
                <a:latin typeface="+mn-lt"/>
              </a:rPr>
              <a:t>v centrálnom registri, či poskytnutím pomoci nedochádza k prekročeniu stropu minimálnej pomoci jedinému </a:t>
            </a:r>
            <a:r>
              <a:rPr lang="sk-SK" sz="1800" dirty="0" smtClean="0">
                <a:latin typeface="+mn-lt"/>
              </a:rPr>
              <a:t>podniku</a:t>
            </a:r>
          </a:p>
          <a:p>
            <a:pPr marL="266700" indent="0" algn="just">
              <a:spcBef>
                <a:spcPts val="0"/>
              </a:spcBef>
              <a:spcAft>
                <a:spcPts val="1200"/>
              </a:spcAft>
              <a:buNone/>
            </a:pPr>
            <a:endParaRPr lang="sk-SK" sz="1600" dirty="0" smtClean="0">
              <a:latin typeface="+mn-lt"/>
            </a:endParaRPr>
          </a:p>
          <a:p>
            <a:pPr marL="2667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sk-SK" sz="1600" dirty="0" smtClean="0">
                <a:latin typeface="+mn-lt"/>
              </a:rPr>
              <a:t>Schéma </a:t>
            </a:r>
            <a:r>
              <a:rPr lang="sk-SK" sz="1600" dirty="0">
                <a:latin typeface="+mn-lt"/>
              </a:rPr>
              <a:t>pomoci: Článok </a:t>
            </a:r>
            <a:r>
              <a:rPr lang="sk-SK" sz="1600" b="1" cap="small" dirty="0">
                <a:latin typeface="+mn-lt"/>
              </a:rPr>
              <a:t>K. Podmienky poskytnutia pomoci  </a:t>
            </a:r>
          </a:p>
          <a:p>
            <a:pPr marL="266700" indent="0" algn="just">
              <a:spcBef>
                <a:spcPts val="0"/>
              </a:spcBef>
              <a:spcAft>
                <a:spcPts val="1200"/>
              </a:spcAft>
              <a:buNone/>
            </a:pPr>
            <a:endParaRPr lang="sk-SK" sz="1800" dirty="0" smtClean="0">
              <a:latin typeface="+mn-lt"/>
            </a:endParaRPr>
          </a:p>
          <a:p>
            <a:pPr marL="266700" indent="0" algn="just">
              <a:spcBef>
                <a:spcPts val="0"/>
              </a:spcBef>
              <a:spcAft>
                <a:spcPts val="1200"/>
              </a:spcAft>
              <a:buNone/>
            </a:pPr>
            <a:endParaRPr lang="sk-SK" sz="1800" dirty="0" smtClean="0">
              <a:latin typeface="+mn-lt"/>
            </a:endParaRPr>
          </a:p>
          <a:p>
            <a:pPr marL="2667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sk-SK" sz="2000" b="1" dirty="0" smtClean="0">
                <a:latin typeface="+mn-lt"/>
              </a:rPr>
              <a:t>Pomoc </a:t>
            </a:r>
            <a:r>
              <a:rPr lang="sk-SK" sz="2000" b="1" dirty="0">
                <a:latin typeface="+mn-lt"/>
              </a:rPr>
              <a:t>sa považuje za poskytnutú v okamihu, kedy prijímateľ nadobudne právny nárok na poskytnutie pomoci, a to bez ohľadu na dátum vyplatenia pomoci </a:t>
            </a:r>
            <a:r>
              <a:rPr lang="sk-SK" sz="2000" b="1" i="1" dirty="0">
                <a:latin typeface="+mn-lt"/>
              </a:rPr>
              <a:t>de </a:t>
            </a:r>
            <a:r>
              <a:rPr lang="sk-SK" sz="2000" b="1" i="1" dirty="0" err="1">
                <a:latin typeface="+mn-lt"/>
              </a:rPr>
              <a:t>minimis</a:t>
            </a:r>
            <a:r>
              <a:rPr lang="sk-SK" sz="2000" b="1" dirty="0">
                <a:latin typeface="+mn-lt"/>
              </a:rPr>
              <a:t> podniku. </a:t>
            </a:r>
            <a:endParaRPr lang="sk-SK" sz="2000" b="1" dirty="0" smtClean="0">
              <a:latin typeface="+mn-lt"/>
            </a:endParaRPr>
          </a:p>
          <a:p>
            <a:pPr marL="2667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sk-SK" sz="2000" dirty="0" smtClean="0">
                <a:latin typeface="+mn-lt"/>
              </a:rPr>
              <a:t>Pre </a:t>
            </a:r>
            <a:r>
              <a:rPr lang="sk-SK" sz="2000" dirty="0">
                <a:latin typeface="+mn-lt"/>
              </a:rPr>
              <a:t>účely poskytnutia pomoci </a:t>
            </a:r>
            <a:r>
              <a:rPr lang="sk-SK" sz="2000" i="1" dirty="0">
                <a:latin typeface="+mn-lt"/>
              </a:rPr>
              <a:t>de </a:t>
            </a:r>
            <a:r>
              <a:rPr lang="sk-SK" sz="2000" i="1" dirty="0" err="1">
                <a:latin typeface="+mn-lt"/>
              </a:rPr>
              <a:t>minimis</a:t>
            </a:r>
            <a:r>
              <a:rPr lang="sk-SK" sz="2000" dirty="0">
                <a:latin typeface="+mn-lt"/>
              </a:rPr>
              <a:t> podľa </a:t>
            </a:r>
            <a:r>
              <a:rPr lang="sk-SK" sz="2000" dirty="0" smtClean="0">
                <a:latin typeface="+mn-lt"/>
              </a:rPr>
              <a:t>schém pomoci, </a:t>
            </a:r>
            <a:r>
              <a:rPr lang="sk-SK" sz="2000" dirty="0">
                <a:latin typeface="+mn-lt"/>
              </a:rPr>
              <a:t>sa deň/dátum nadobudnutia účinnosti zmluvy o poskytnutí NFP s prijímateľom pomoci považuje za deň/dátum poskytnutia pomoci. Zmluva o poskytnutí NFP nadobúda účinnosť dňom nasledujúcim po dni jej zverejnenia v centrálnom registri zmlúv. </a:t>
            </a:r>
          </a:p>
          <a:p>
            <a:pPr marL="266700" indent="0" algn="just">
              <a:spcBef>
                <a:spcPts val="0"/>
              </a:spcBef>
              <a:spcAft>
                <a:spcPts val="1200"/>
              </a:spcAft>
              <a:buNone/>
            </a:pPr>
            <a:endParaRPr lang="sk-SK" sz="1800" dirty="0" smtClean="0">
              <a:latin typeface="+mn-lt"/>
            </a:endParaRPr>
          </a:p>
          <a:p>
            <a:pPr marL="2667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sk-SK" sz="1600" dirty="0" smtClean="0">
                <a:latin typeface="+mn-lt"/>
              </a:rPr>
              <a:t>Schéma </a:t>
            </a:r>
            <a:r>
              <a:rPr lang="sk-SK" sz="1600" dirty="0">
                <a:latin typeface="+mn-lt"/>
              </a:rPr>
              <a:t>pomoci: Článok </a:t>
            </a:r>
            <a:r>
              <a:rPr lang="sk-SK" sz="1600" b="1" cap="small" dirty="0">
                <a:latin typeface="+mn-lt"/>
              </a:rPr>
              <a:t>J. Výška pomoci  </a:t>
            </a:r>
            <a:endParaRPr lang="sk-SK" sz="1800" dirty="0">
              <a:latin typeface="+mn-lt"/>
            </a:endParaRPr>
          </a:p>
          <a:p>
            <a:pPr marL="266700" indent="0" algn="just">
              <a:spcBef>
                <a:spcPts val="0"/>
              </a:spcBef>
              <a:spcAft>
                <a:spcPts val="1200"/>
              </a:spcAft>
              <a:buNone/>
            </a:pPr>
            <a:endParaRPr lang="sk-SK" sz="1800" dirty="0" smtClean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3200" dirty="0" smtClean="0">
                <a:latin typeface="+mj-lt"/>
              </a:rPr>
              <a:t>Schéma pomoci </a:t>
            </a:r>
            <a:r>
              <a:rPr lang="sk-SK" sz="3200" i="1" dirty="0" smtClean="0">
                <a:latin typeface="+mj-lt"/>
              </a:rPr>
              <a:t>de </a:t>
            </a:r>
            <a:r>
              <a:rPr lang="sk-SK" sz="3200" i="1" dirty="0" err="1" smtClean="0">
                <a:latin typeface="+mj-lt"/>
              </a:rPr>
              <a:t>minimis</a:t>
            </a:r>
            <a:r>
              <a:rPr lang="sk-SK" sz="3200" dirty="0" smtClean="0">
                <a:latin typeface="+mj-lt"/>
              </a:rPr>
              <a:t>: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650875" y="1733528"/>
            <a:ext cx="11352251" cy="714380"/>
          </a:xfrm>
        </p:spPr>
        <p:txBody>
          <a:bodyPr anchor="ctr"/>
          <a:lstStyle/>
          <a:p>
            <a:pPr lvl="0"/>
            <a:r>
              <a:rPr lang="sk-SK" dirty="0" smtClean="0">
                <a:latin typeface="+mn-lt"/>
              </a:rPr>
              <a:t>Schéma pomoci </a:t>
            </a:r>
            <a:r>
              <a:rPr lang="sk-SK" i="1" dirty="0" smtClean="0">
                <a:latin typeface="+mn-lt"/>
              </a:rPr>
              <a:t>de </a:t>
            </a:r>
            <a:r>
              <a:rPr lang="sk-SK" i="1" dirty="0" err="1" smtClean="0">
                <a:latin typeface="+mn-lt"/>
              </a:rPr>
              <a:t>minimis</a:t>
            </a:r>
            <a:r>
              <a:rPr lang="sk-SK" i="1" dirty="0" smtClean="0">
                <a:latin typeface="+mn-lt"/>
              </a:rPr>
              <a:t> </a:t>
            </a:r>
            <a:r>
              <a:rPr lang="sk-SK" dirty="0" smtClean="0">
                <a:latin typeface="+mn-lt"/>
              </a:rPr>
              <a:t>na podporu sociálnej inklúzie, zamestnanosti a vzdelávania zamestnancov č. Schéma DM – 3/2021  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50875" y="2376470"/>
            <a:ext cx="11352251" cy="6335730"/>
          </a:xfrm>
        </p:spPr>
        <p:txBody>
          <a:bodyPr/>
          <a:lstStyle/>
          <a:p>
            <a:pPr marL="266700" indent="0">
              <a:buNone/>
            </a:pPr>
            <a:r>
              <a:rPr lang="sk-SK" sz="1800" b="1" dirty="0" smtClean="0">
                <a:latin typeface="+mn-lt"/>
              </a:rPr>
              <a:t>Schéma pomoci </a:t>
            </a:r>
            <a:r>
              <a:rPr lang="sk-SK" sz="1800" b="1" i="1" dirty="0" smtClean="0">
                <a:latin typeface="+mn-lt"/>
              </a:rPr>
              <a:t>de </a:t>
            </a:r>
            <a:r>
              <a:rPr lang="sk-SK" sz="1800" b="1" i="1" dirty="0" err="1" smtClean="0">
                <a:latin typeface="+mn-lt"/>
              </a:rPr>
              <a:t>mini</a:t>
            </a:r>
            <a:r>
              <a:rPr lang="sk-SK" sz="1800" b="1" dirty="0" err="1" smtClean="0">
                <a:latin typeface="+mn-lt"/>
              </a:rPr>
              <a:t>mis</a:t>
            </a:r>
            <a:r>
              <a:rPr lang="sk-SK" sz="1800" b="1" dirty="0" smtClean="0">
                <a:latin typeface="+mn-lt"/>
              </a:rPr>
              <a:t> je implementovaná v rámci projektov OP ĽZ</a:t>
            </a:r>
          </a:p>
          <a:p>
            <a:endParaRPr lang="sk-SK" sz="1800" dirty="0" smtClean="0">
              <a:latin typeface="+mn-lt"/>
            </a:endParaRPr>
          </a:p>
          <a:p>
            <a:r>
              <a:rPr lang="sk-SK" sz="1800" dirty="0" smtClean="0">
                <a:latin typeface="+mn-lt"/>
              </a:rPr>
              <a:t>prioritná </a:t>
            </a:r>
            <a:r>
              <a:rPr lang="sk-SK" sz="1800" dirty="0">
                <a:latin typeface="+mn-lt"/>
              </a:rPr>
              <a:t>os   2 	 </a:t>
            </a:r>
            <a:r>
              <a:rPr lang="sk-SK" sz="1800" b="1" cap="small" dirty="0">
                <a:latin typeface="+mn-lt"/>
              </a:rPr>
              <a:t>Iniciatíva na podporu zamestnanosti mladých </a:t>
            </a:r>
            <a:r>
              <a:rPr lang="sk-SK" sz="1800" b="1" cap="small" dirty="0" smtClean="0">
                <a:latin typeface="+mn-lt"/>
              </a:rPr>
              <a:t>ľudí</a:t>
            </a:r>
            <a:r>
              <a:rPr lang="sk-SK" sz="1800" dirty="0" smtClean="0">
                <a:latin typeface="+mn-lt"/>
              </a:rPr>
              <a:t>, Investičná </a:t>
            </a:r>
            <a:r>
              <a:rPr lang="sk-SK" sz="1800" dirty="0">
                <a:latin typeface="+mn-lt"/>
              </a:rPr>
              <a:t>priorita 2.1 	</a:t>
            </a:r>
            <a:endParaRPr lang="sk-SK" sz="1800" dirty="0" smtClean="0">
              <a:latin typeface="+mn-lt"/>
            </a:endParaRPr>
          </a:p>
          <a:p>
            <a:r>
              <a:rPr lang="sk-SK" sz="1800" dirty="0" smtClean="0">
                <a:latin typeface="+mn-lt"/>
              </a:rPr>
              <a:t>prioritná </a:t>
            </a:r>
            <a:r>
              <a:rPr lang="sk-SK" sz="1800" dirty="0">
                <a:latin typeface="+mn-lt"/>
              </a:rPr>
              <a:t>os   3 	</a:t>
            </a:r>
            <a:r>
              <a:rPr lang="sk-SK" sz="1800" b="1" cap="small" dirty="0" smtClean="0">
                <a:latin typeface="+mn-lt"/>
              </a:rPr>
              <a:t>Zamestnanosť</a:t>
            </a:r>
            <a:r>
              <a:rPr lang="sk-SK" sz="1800" dirty="0" smtClean="0">
                <a:latin typeface="+mn-lt"/>
              </a:rPr>
              <a:t>, Investičná </a:t>
            </a:r>
            <a:r>
              <a:rPr lang="sk-SK" sz="1800" dirty="0">
                <a:latin typeface="+mn-lt"/>
              </a:rPr>
              <a:t>priorita </a:t>
            </a:r>
            <a:r>
              <a:rPr lang="sk-SK" sz="1800" dirty="0" smtClean="0">
                <a:latin typeface="+mn-lt"/>
              </a:rPr>
              <a:t>3.1, 3.2 a 3.3 </a:t>
            </a:r>
            <a:r>
              <a:rPr lang="sk-SK" sz="1800" dirty="0">
                <a:latin typeface="+mn-lt"/>
              </a:rPr>
              <a:t>	</a:t>
            </a:r>
          </a:p>
          <a:p>
            <a:r>
              <a:rPr lang="sk-SK" sz="1800" dirty="0">
                <a:latin typeface="+mn-lt"/>
              </a:rPr>
              <a:t>prioritná os   4 	</a:t>
            </a:r>
            <a:r>
              <a:rPr lang="sk-SK" sz="1800" b="1" cap="small" dirty="0" smtClean="0">
                <a:latin typeface="+mn-lt"/>
              </a:rPr>
              <a:t>Sociálne začlenenie</a:t>
            </a:r>
            <a:r>
              <a:rPr lang="sk-SK" sz="1800" dirty="0" smtClean="0">
                <a:latin typeface="+mn-lt"/>
              </a:rPr>
              <a:t>, Investičná </a:t>
            </a:r>
            <a:r>
              <a:rPr lang="sk-SK" sz="1800" dirty="0">
                <a:latin typeface="+mn-lt"/>
              </a:rPr>
              <a:t>priorita </a:t>
            </a:r>
            <a:r>
              <a:rPr lang="sk-SK" sz="1800" dirty="0" smtClean="0">
                <a:latin typeface="+mn-lt"/>
              </a:rPr>
              <a:t>4.1 a 4.2</a:t>
            </a:r>
            <a:r>
              <a:rPr lang="sk-SK" sz="1800" dirty="0">
                <a:latin typeface="+mn-lt"/>
              </a:rPr>
              <a:t>	</a:t>
            </a:r>
            <a:endParaRPr lang="sk-SK" sz="1800" dirty="0" smtClean="0">
              <a:latin typeface="+mn-lt"/>
            </a:endParaRPr>
          </a:p>
          <a:p>
            <a:r>
              <a:rPr lang="sk-SK" sz="1800" dirty="0" smtClean="0">
                <a:latin typeface="+mn-lt"/>
              </a:rPr>
              <a:t>prioritná </a:t>
            </a:r>
            <a:r>
              <a:rPr lang="sk-SK" sz="1800" dirty="0">
                <a:latin typeface="+mn-lt"/>
              </a:rPr>
              <a:t>os   8	</a:t>
            </a:r>
            <a:r>
              <a:rPr lang="sk-SK" sz="1800" b="1" cap="small" dirty="0" err="1" smtClean="0">
                <a:latin typeface="+mn-lt"/>
              </a:rPr>
              <a:t>React</a:t>
            </a:r>
            <a:r>
              <a:rPr lang="sk-SK" sz="1800" b="1" cap="small" dirty="0" smtClean="0">
                <a:latin typeface="+mn-lt"/>
              </a:rPr>
              <a:t>-EÚ</a:t>
            </a:r>
            <a:r>
              <a:rPr lang="sk-SK" sz="1800" dirty="0" smtClean="0">
                <a:latin typeface="+mn-lt"/>
              </a:rPr>
              <a:t>, Investičná </a:t>
            </a:r>
            <a:r>
              <a:rPr lang="sk-SK" sz="1800" dirty="0">
                <a:latin typeface="+mn-lt"/>
              </a:rPr>
              <a:t>priorita </a:t>
            </a:r>
            <a:r>
              <a:rPr lang="sk-SK" sz="1800" dirty="0" smtClean="0">
                <a:latin typeface="+mn-lt"/>
              </a:rPr>
              <a:t>8.1, Špecifický </a:t>
            </a:r>
            <a:r>
              <a:rPr lang="sk-SK" sz="1800" dirty="0">
                <a:latin typeface="+mn-lt"/>
              </a:rPr>
              <a:t>cieľ 8.1.1	</a:t>
            </a:r>
            <a:endParaRPr lang="sk-SK" sz="1800" dirty="0" smtClean="0">
              <a:latin typeface="+mn-lt"/>
            </a:endParaRPr>
          </a:p>
          <a:p>
            <a:pPr lvl="0">
              <a:spcBef>
                <a:spcPts val="0"/>
              </a:spcBef>
              <a:buNone/>
            </a:pPr>
            <a:endParaRPr lang="sk-SK" sz="1800" dirty="0" smtClean="0">
              <a:latin typeface="+mn-lt"/>
            </a:endParaRPr>
          </a:p>
          <a:p>
            <a:pPr>
              <a:spcBef>
                <a:spcPts val="0"/>
              </a:spcBef>
              <a:buNone/>
            </a:pPr>
            <a:endParaRPr lang="sk-SK" sz="1800" i="1" dirty="0" smtClean="0">
              <a:latin typeface="+mn-lt"/>
            </a:endParaRPr>
          </a:p>
          <a:p>
            <a:pPr>
              <a:spcBef>
                <a:spcPts val="0"/>
              </a:spcBef>
            </a:pPr>
            <a:endParaRPr lang="sk-SK" sz="1800" dirty="0" smtClean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GillSans"/>
        <a:ea typeface="ヒラギノ角ゴ ProN W3"/>
        <a:cs typeface=""/>
      </a:majorFont>
      <a:minorFont>
        <a:latin typeface="GillSans"/>
        <a:ea typeface="ヒラギノ角ゴ ProN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Sans" pitchFamily="-32" charset="0"/>
            <a:ea typeface="ヒラギノ角ゴ ProN W3" pitchFamily="-32" charset="-128"/>
            <a:sym typeface="GillSans" pitchFamily="-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Sans" pitchFamily="-32" charset="0"/>
            <a:ea typeface="ヒラギノ角ゴ ProN W3" pitchFamily="-32" charset="-128"/>
            <a:sym typeface="GillSans" pitchFamily="-32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2607</TotalTime>
  <Pages>0</Pages>
  <Words>1171</Words>
  <Characters>0</Characters>
  <Application>Microsoft Office PowerPoint</Application>
  <PresentationFormat>Vlastná</PresentationFormat>
  <Lines>0</Lines>
  <Paragraphs>357</Paragraphs>
  <Slides>28</Slides>
  <Notes>28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28</vt:i4>
      </vt:variant>
    </vt:vector>
  </HeadingPairs>
  <TitlesOfParts>
    <vt:vector size="33" baseType="lpstr">
      <vt:lpstr>Calibri</vt:lpstr>
      <vt:lpstr>GillSans</vt:lpstr>
      <vt:lpstr>Trebuchet MS</vt:lpstr>
      <vt:lpstr>ヒラギノ角ゴ ProN W3</vt:lpstr>
      <vt:lpstr>Title &amp; Bullets</vt:lpstr>
      <vt:lpstr> Andrea Šinská Riadiaci orgán MPSVR SR</vt:lpstr>
      <vt:lpstr>Právny rámec</vt:lpstr>
      <vt:lpstr>Základné princípy</vt:lpstr>
      <vt:lpstr>Prijímateľ pomoci</vt:lpstr>
      <vt:lpstr>Pomoc de minimis</vt:lpstr>
      <vt:lpstr>Podmienky pre poskytnutie pomoci de minimis</vt:lpstr>
      <vt:lpstr>Podmienky pre poskytnutie pomoci de minimis</vt:lpstr>
      <vt:lpstr>Podmienky pre poskytnutie pomoci de minimis</vt:lpstr>
      <vt:lpstr>Schéma pomoci de minimis:</vt:lpstr>
      <vt:lpstr>Schéma pomoci de minimis:</vt:lpstr>
      <vt:lpstr>Schéma pomoci de minimis:</vt:lpstr>
      <vt:lpstr>Schéma pomoci de minimis:</vt:lpstr>
      <vt:lpstr>Schéma pomoci de minimis:</vt:lpstr>
      <vt:lpstr>Schéma pomoci de minimis:</vt:lpstr>
      <vt:lpstr>Schéma pomoci de minimis:</vt:lpstr>
      <vt:lpstr>Schémy pomoci de minimis:</vt:lpstr>
      <vt:lpstr>Schéma pomoci de minimis:</vt:lpstr>
      <vt:lpstr>Schéma pomoci de minimis:</vt:lpstr>
      <vt:lpstr>Schéma pomoci de minimis:</vt:lpstr>
      <vt:lpstr>Schéma pomoci de minimis:</vt:lpstr>
      <vt:lpstr>Schéma pomoci de minimis:</vt:lpstr>
      <vt:lpstr>Schéma pomoci de minimis:</vt:lpstr>
      <vt:lpstr>Schéma pomoci de minimis:</vt:lpstr>
      <vt:lpstr>Schéma pomoci de minimis:</vt:lpstr>
      <vt:lpstr>Schéma pomoci de minimis:</vt:lpstr>
      <vt:lpstr>Schéma pomoci de minimis:</vt:lpstr>
      <vt:lpstr>Schéma pomoci de minimis:</vt:lpstr>
      <vt:lpstr>Prezentácia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Sinska Andrea</dc:creator>
  <cp:keywords/>
  <dc:description/>
  <cp:lastModifiedBy>Sinska Andrea</cp:lastModifiedBy>
  <cp:revision>177</cp:revision>
  <dcterms:modified xsi:type="dcterms:W3CDTF">2022-04-21T09:31:35Z</dcterms:modified>
</cp:coreProperties>
</file>